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7"/>
  </p:notesMasterIdLst>
  <p:handoutMasterIdLst>
    <p:handoutMasterId r:id="rId38"/>
  </p:handoutMasterIdLst>
  <p:sldIdLst>
    <p:sldId id="2076138237" r:id="rId5"/>
    <p:sldId id="2051" r:id="rId6"/>
    <p:sldId id="2076138243" r:id="rId7"/>
    <p:sldId id="2147469882" r:id="rId8"/>
    <p:sldId id="2076138251" r:id="rId9"/>
    <p:sldId id="2147469887" r:id="rId10"/>
    <p:sldId id="2147469880" r:id="rId11"/>
    <p:sldId id="2076138254" r:id="rId12"/>
    <p:sldId id="2076138256" r:id="rId13"/>
    <p:sldId id="2147469888" r:id="rId14"/>
    <p:sldId id="2147469873" r:id="rId15"/>
    <p:sldId id="2147469884" r:id="rId16"/>
    <p:sldId id="2147469886" r:id="rId17"/>
    <p:sldId id="2076138249" r:id="rId18"/>
    <p:sldId id="2076138255" r:id="rId19"/>
    <p:sldId id="2076138252" r:id="rId20"/>
    <p:sldId id="2147469877" r:id="rId21"/>
    <p:sldId id="2147469889" r:id="rId22"/>
    <p:sldId id="2076138258" r:id="rId23"/>
    <p:sldId id="2147469868" r:id="rId24"/>
    <p:sldId id="2076138257" r:id="rId25"/>
    <p:sldId id="2147469871" r:id="rId26"/>
    <p:sldId id="2147469879" r:id="rId27"/>
    <p:sldId id="2147469866" r:id="rId28"/>
    <p:sldId id="2147469872" r:id="rId29"/>
    <p:sldId id="2147469881" r:id="rId30"/>
    <p:sldId id="2147469874" r:id="rId31"/>
    <p:sldId id="2147469865" r:id="rId32"/>
    <p:sldId id="2147469864" r:id="rId33"/>
    <p:sldId id="2147469878" r:id="rId34"/>
    <p:sldId id="2147469890" r:id="rId35"/>
    <p:sldId id="2076138230" r:id="rId3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astTrack Architecture Insights" id="{38B656EC-D568-4EF7-8842-9FA1AE1192C9}">
          <p14:sldIdLst>
            <p14:sldId id="2076138237"/>
          </p14:sldIdLst>
        </p14:section>
        <p14:section name="Agenda" id="{82BFF96B-6F92-4676-A990-CF72A7BAECE2}">
          <p14:sldIdLst>
            <p14:sldId id="2051"/>
          </p14:sldIdLst>
        </p14:section>
        <p14:section name="Power BI integration in Power Apps" id="{3D2F48CA-BEB3-491E-A067-4FBF3F78FE76}">
          <p14:sldIdLst>
            <p14:sldId id="2076138243"/>
            <p14:sldId id="2147469882"/>
            <p14:sldId id="2076138251"/>
            <p14:sldId id="2147469887"/>
            <p14:sldId id="2147469880"/>
            <p14:sldId id="2076138254"/>
            <p14:sldId id="2076138256"/>
            <p14:sldId id="2147469888"/>
            <p14:sldId id="2147469873"/>
            <p14:sldId id="2147469884"/>
            <p14:sldId id="2147469886"/>
            <p14:sldId id="2076138249"/>
            <p14:sldId id="2076138255"/>
          </p14:sldIdLst>
        </p14:section>
        <p14:section name="Reporting options on Dataverse data" id="{7F3F45DE-A302-4889-8ABE-AEF269A08FDC}">
          <p14:sldIdLst>
            <p14:sldId id="2076138252"/>
            <p14:sldId id="2147469877"/>
            <p14:sldId id="2147469889"/>
            <p14:sldId id="2076138258"/>
            <p14:sldId id="2147469868"/>
            <p14:sldId id="2076138257"/>
          </p14:sldIdLst>
        </p14:section>
        <p14:section name="Using the Dataverse connector" id="{DB06723B-EE1C-4F38-8C1D-D6CDF774A6F9}">
          <p14:sldIdLst>
            <p14:sldId id="2147469871"/>
            <p14:sldId id="2147469879"/>
            <p14:sldId id="2147469866"/>
            <p14:sldId id="2147469872"/>
            <p14:sldId id="2147469881"/>
            <p14:sldId id="2147469874"/>
          </p14:sldIdLst>
        </p14:section>
        <p14:section name="Resources" id="{F5281555-1687-4728-84EF-1754846638A9}">
          <p14:sldIdLst>
            <p14:sldId id="2147469865"/>
            <p14:sldId id="2147469864"/>
            <p14:sldId id="2147469878"/>
            <p14:sldId id="2147469890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CD3E91A-ABD3-E957-B063-AB4AB7981093}" name="Scott Sewell" initials="SS" userId="S::misewell@microsoft.com::de457e2e-e45e-424a-a509-131ccbd0ed4d" providerId="AD"/>
  <p188:author id="{343F0AC0-6250-4799-C610-A4C895B70171}" name="Henry Jammes" initials="HJ" userId="S::hejammes@microsoft.com::5f22554b-fd15-4676-8c82-dc6122af2a8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  <p:cmAuthor id="5" name="David Griffith" initials="DG" lastIdx="5" clrIdx="5">
    <p:extLst>
      <p:ext uri="{19B8F6BF-5375-455C-9EA6-DF929625EA0E}">
        <p15:presenceInfo xmlns:p15="http://schemas.microsoft.com/office/powerpoint/2012/main" userId="David Griffi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000FF"/>
    <a:srgbClr val="8190FC"/>
    <a:srgbClr val="C47E78"/>
    <a:srgbClr val="323F60"/>
    <a:srgbClr val="D83B01"/>
    <a:srgbClr val="50E6FF"/>
    <a:srgbClr val="EAE4DC"/>
    <a:srgbClr val="E6E6E6"/>
    <a:srgbClr val="D59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F6EE9F-ACC4-460D-BF43-02C1ACAC5A66}" v="5" dt="2022-01-24T11:42:08.8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1/24/2022 12:42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0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9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56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30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72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07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9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83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4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01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97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24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26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91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48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33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81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213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1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4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673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55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47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05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9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08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43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7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1/24/2022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45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ark: Break through barriers">
            <a:extLst>
              <a:ext uri="{FF2B5EF4-FFF2-40B4-BE49-F238E27FC236}">
                <a16:creationId xmlns:a16="http://schemas.microsoft.com/office/drawing/2014/main" id="{DD933C26-17AD-4009-92E5-51D531D61A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5693594" y="292101"/>
            <a:ext cx="6271552" cy="62715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251" t="33298" r="8207" b="32992"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860000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5ACBF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graphic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ark: Break through barriers">
            <a:extLst>
              <a:ext uri="{FF2B5EF4-FFF2-40B4-BE49-F238E27FC236}">
                <a16:creationId xmlns:a16="http://schemas.microsoft.com/office/drawing/2014/main" id="{AE01FB6F-69FB-4C55-8F77-47A913335D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58" t="41245" r="41127" b="18630"/>
          <a:stretch/>
        </p:blipFill>
        <p:spPr bwMode="ltGray"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39486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05513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38567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2395538"/>
            <a:ext cx="3856737" cy="86177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02937" y="1464400"/>
            <a:ext cx="6989063" cy="3929199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24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87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82814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AE4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4E695B53-CE74-45F5-B29D-B6E72D9A8E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275" t="32690" r="8091" b="32918"/>
          <a:stretch/>
        </p:blipFill>
        <p:spPr>
          <a:xfrm>
            <a:off x="582042" y="581026"/>
            <a:ext cx="2857363" cy="29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2991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734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38375" y="1033463"/>
            <a:ext cx="9371013" cy="2946033"/>
          </a:xfrm>
          <a:noFill/>
        </p:spPr>
        <p:txBody>
          <a:bodyPr wrap="square" lIns="0" tIns="0" rIns="0" bIns="0" anchor="b" anchorCtr="0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Quote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238375" y="4424994"/>
            <a:ext cx="937101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442750B-A7AB-42A9-A8AF-218016DC73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38375" y="4831394"/>
            <a:ext cx="937101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906C05-2D3A-4EE1-8C05-624CD0DA8D38}"/>
              </a:ext>
            </a:extLst>
          </p:cNvPr>
          <p:cNvSpPr>
            <a:spLocks/>
          </p:cNvSpPr>
          <p:nvPr userDrawn="1"/>
        </p:nvSpPr>
        <p:spPr bwMode="auto">
          <a:xfrm>
            <a:off x="569912" y="1047750"/>
            <a:ext cx="1270000" cy="1133475"/>
          </a:xfrm>
          <a:custGeom>
            <a:avLst/>
            <a:gdLst>
              <a:gd name="connsiteX0" fmla="*/ 730250 w 1270000"/>
              <a:gd name="connsiteY0" fmla="*/ 0 h 1133475"/>
              <a:gd name="connsiteX1" fmla="*/ 1270000 w 1270000"/>
              <a:gd name="connsiteY1" fmla="*/ 0 h 1133475"/>
              <a:gd name="connsiteX2" fmla="*/ 1270000 w 1270000"/>
              <a:gd name="connsiteY2" fmla="*/ 566949 h 1133475"/>
              <a:gd name="connsiteX3" fmla="*/ 1029312 w 1270000"/>
              <a:gd name="connsiteY3" fmla="*/ 566949 h 1133475"/>
              <a:gd name="connsiteX4" fmla="*/ 1085148 w 1270000"/>
              <a:gd name="connsiteY4" fmla="*/ 773266 h 1133475"/>
              <a:gd name="connsiteX5" fmla="*/ 1270000 w 1270000"/>
              <a:gd name="connsiteY5" fmla="*/ 865432 h 1133475"/>
              <a:gd name="connsiteX6" fmla="*/ 1270000 w 1270000"/>
              <a:gd name="connsiteY6" fmla="*/ 1133475 h 1133475"/>
              <a:gd name="connsiteX7" fmla="*/ 988281 w 1270000"/>
              <a:gd name="connsiteY7" fmla="*/ 1045537 h 1133475"/>
              <a:gd name="connsiteX8" fmla="*/ 825425 w 1270000"/>
              <a:gd name="connsiteY8" fmla="*/ 897986 h 1133475"/>
              <a:gd name="connsiteX9" fmla="*/ 749285 w 1270000"/>
              <a:gd name="connsiteY9" fmla="*/ 702239 h 1133475"/>
              <a:gd name="connsiteX10" fmla="*/ 730250 w 1270000"/>
              <a:gd name="connsiteY10" fmla="*/ 471401 h 1133475"/>
              <a:gd name="connsiteX11" fmla="*/ 0 w 1270000"/>
              <a:gd name="connsiteY11" fmla="*/ 0 h 1133475"/>
              <a:gd name="connsiteX12" fmla="*/ 538163 w 1270000"/>
              <a:gd name="connsiteY12" fmla="*/ 0 h 1133475"/>
              <a:gd name="connsiteX13" fmla="*/ 538163 w 1270000"/>
              <a:gd name="connsiteY13" fmla="*/ 566949 h 1133475"/>
              <a:gd name="connsiteX14" fmla="*/ 297283 w 1270000"/>
              <a:gd name="connsiteY14" fmla="*/ 566949 h 1133475"/>
              <a:gd name="connsiteX15" fmla="*/ 353262 w 1270000"/>
              <a:gd name="connsiteY15" fmla="*/ 773266 h 1133475"/>
              <a:gd name="connsiteX16" fmla="*/ 538163 w 1270000"/>
              <a:gd name="connsiteY16" fmla="*/ 865432 h 1133475"/>
              <a:gd name="connsiteX17" fmla="*/ 538163 w 1270000"/>
              <a:gd name="connsiteY17" fmla="*/ 1133475 h 1133475"/>
              <a:gd name="connsiteX18" fmla="*/ 256147 w 1270000"/>
              <a:gd name="connsiteY18" fmla="*/ 1045537 h 1133475"/>
              <a:gd name="connsiteX19" fmla="*/ 92875 w 1270000"/>
              <a:gd name="connsiteY19" fmla="*/ 897986 h 1133475"/>
              <a:gd name="connsiteX20" fmla="*/ 16539 w 1270000"/>
              <a:gd name="connsiteY20" fmla="*/ 702239 h 1133475"/>
              <a:gd name="connsiteX21" fmla="*/ 0 w 1270000"/>
              <a:gd name="connsiteY21" fmla="*/ 563144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70000" h="1133475">
                <a:moveTo>
                  <a:pt x="730250" y="0"/>
                </a:moveTo>
                <a:lnTo>
                  <a:pt x="1270000" y="0"/>
                </a:lnTo>
                <a:lnTo>
                  <a:pt x="1270000" y="566949"/>
                </a:lnTo>
                <a:lnTo>
                  <a:pt x="1029312" y="566949"/>
                </a:lnTo>
                <a:cubicBezTo>
                  <a:pt x="1029312" y="656156"/>
                  <a:pt x="1050039" y="721687"/>
                  <a:pt x="1085148" y="773266"/>
                </a:cubicBezTo>
                <a:cubicBezTo>
                  <a:pt x="1120258" y="824422"/>
                  <a:pt x="1182016" y="855285"/>
                  <a:pt x="1270000" y="865432"/>
                </a:cubicBezTo>
                <a:lnTo>
                  <a:pt x="1270000" y="1133475"/>
                </a:lnTo>
                <a:cubicBezTo>
                  <a:pt x="1152406" y="1114873"/>
                  <a:pt x="1058499" y="1085701"/>
                  <a:pt x="988281" y="1045537"/>
                </a:cubicBezTo>
                <a:cubicBezTo>
                  <a:pt x="918063" y="1005795"/>
                  <a:pt x="863496" y="956330"/>
                  <a:pt x="825425" y="897986"/>
                </a:cubicBezTo>
                <a:cubicBezTo>
                  <a:pt x="787355" y="839220"/>
                  <a:pt x="761975" y="774112"/>
                  <a:pt x="749285" y="702239"/>
                </a:cubicBezTo>
                <a:cubicBezTo>
                  <a:pt x="736595" y="630366"/>
                  <a:pt x="730250" y="553420"/>
                  <a:pt x="730250" y="471401"/>
                </a:cubicBezTo>
                <a:close/>
                <a:moveTo>
                  <a:pt x="0" y="0"/>
                </a:moveTo>
                <a:lnTo>
                  <a:pt x="538163" y="0"/>
                </a:lnTo>
                <a:lnTo>
                  <a:pt x="538163" y="566949"/>
                </a:lnTo>
                <a:lnTo>
                  <a:pt x="297283" y="566949"/>
                </a:lnTo>
                <a:cubicBezTo>
                  <a:pt x="297283" y="655310"/>
                  <a:pt x="317639" y="721687"/>
                  <a:pt x="353262" y="773266"/>
                </a:cubicBezTo>
                <a:cubicBezTo>
                  <a:pt x="388461" y="824422"/>
                  <a:pt x="449954" y="855285"/>
                  <a:pt x="538163" y="865432"/>
                </a:cubicBezTo>
                <a:lnTo>
                  <a:pt x="538163" y="1133475"/>
                </a:lnTo>
                <a:cubicBezTo>
                  <a:pt x="420692" y="1114873"/>
                  <a:pt x="326545" y="1085701"/>
                  <a:pt x="256147" y="1045537"/>
                </a:cubicBezTo>
                <a:cubicBezTo>
                  <a:pt x="185325" y="1005795"/>
                  <a:pt x="131042" y="956330"/>
                  <a:pt x="92875" y="897986"/>
                </a:cubicBezTo>
                <a:cubicBezTo>
                  <a:pt x="54707" y="839220"/>
                  <a:pt x="29262" y="774112"/>
                  <a:pt x="16539" y="702239"/>
                </a:cubicBezTo>
                <a:cubicBezTo>
                  <a:pt x="8482" y="657847"/>
                  <a:pt x="2969" y="611341"/>
                  <a:pt x="0" y="563144"/>
                </a:cubicBezTo>
                <a:close/>
              </a:path>
            </a:pathLst>
          </a:custGeom>
          <a:gradFill>
            <a:gsLst>
              <a:gs pos="0">
                <a:srgbClr val="50E6FF"/>
              </a:gs>
              <a:gs pos="100000">
                <a:srgbClr val="D59DFF"/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>
            <a:outerShdw blurRad="355600" dist="190500" dir="5400000" sx="101000" sy="101000" algn="ctr" rotWithShape="0">
              <a:srgbClr val="000000">
                <a:alpha val="27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62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quote">
    <p:bg>
      <p:bgPr>
        <a:solidFill>
          <a:srgbClr val="EAE4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E78741-2E92-4352-847E-7E79AA3BEDE7}"/>
              </a:ext>
            </a:extLst>
          </p:cNvPr>
          <p:cNvSpPr/>
          <p:nvPr userDrawn="1"/>
        </p:nvSpPr>
        <p:spPr bwMode="auto">
          <a:xfrm>
            <a:off x="0" y="0"/>
            <a:ext cx="40640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156270-9C86-4171-BEB2-C0F0D7A6B76A}"/>
              </a:ext>
            </a:extLst>
          </p:cNvPr>
          <p:cNvSpPr/>
          <p:nvPr userDrawn="1"/>
        </p:nvSpPr>
        <p:spPr bwMode="auto">
          <a:xfrm>
            <a:off x="1066800" y="1623526"/>
            <a:ext cx="10540999" cy="42175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355600" dist="190500" dir="5400000" sx="101000" sy="101000" algn="ctr" rotWithShape="0">
              <a:srgbClr val="000000">
                <a:alpha val="11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66801" y="2191554"/>
            <a:ext cx="10058399" cy="2195395"/>
          </a:xfrm>
          <a:noFill/>
        </p:spPr>
        <p:txBody>
          <a:bodyPr wrap="square" lIns="457200" tIns="0" rIns="182880" bIns="0" anchor="b" anchorCtr="0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Quote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066801" y="4705389"/>
            <a:ext cx="10056883" cy="338554"/>
          </a:xfrm>
          <a:noFill/>
        </p:spPr>
        <p:txBody>
          <a:bodyPr wrap="square" lIns="457200" tIns="0" rIns="18288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442750B-A7AB-42A9-A8AF-218016DC73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1" y="5111789"/>
            <a:ext cx="10056882" cy="338554"/>
          </a:xfrm>
          <a:noFill/>
        </p:spPr>
        <p:txBody>
          <a:bodyPr wrap="square" lIns="457200" tIns="0" rIns="18288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CAA7F6-8C5E-4C0C-9380-3938313CCE9B}"/>
              </a:ext>
            </a:extLst>
          </p:cNvPr>
          <p:cNvSpPr/>
          <p:nvPr userDrawn="1"/>
        </p:nvSpPr>
        <p:spPr bwMode="auto">
          <a:xfrm>
            <a:off x="584200" y="866944"/>
            <a:ext cx="1460500" cy="1463040"/>
          </a:xfrm>
          <a:prstGeom prst="rect">
            <a:avLst/>
          </a:prstGeom>
          <a:gradFill>
            <a:gsLst>
              <a:gs pos="1000">
                <a:srgbClr val="50E6FF">
                  <a:alpha val="90000"/>
                </a:srgbClr>
              </a:gs>
              <a:gs pos="100000">
                <a:srgbClr val="D59DFF">
                  <a:alpha val="90000"/>
                </a:srgb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>
            <a:outerShdw blurRad="355600" dist="190500" dir="5400000" sx="101000" sy="101000" algn="ctr" rotWithShape="0">
              <a:srgbClr val="000000">
                <a:alpha val="27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984DC6-2262-41BA-8742-20A3565F5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2537" y="1222206"/>
            <a:ext cx="1079086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91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9" r:id="rId1"/>
    <p:sldLayoutId id="2147484710" r:id="rId2"/>
    <p:sldLayoutId id="2147485226" r:id="rId3"/>
    <p:sldLayoutId id="2147484240" r:id="rId4"/>
    <p:sldLayoutId id="2147484944" r:id="rId5"/>
    <p:sldLayoutId id="2147485137" r:id="rId6"/>
    <p:sldLayoutId id="2147485212" r:id="rId7"/>
    <p:sldLayoutId id="2147485224" r:id="rId8"/>
    <p:sldLayoutId id="2147484249" r:id="rId9"/>
    <p:sldLayoutId id="2147485222" r:id="rId10"/>
    <p:sldLayoutId id="2147485225" r:id="rId11"/>
    <p:sldLayoutId id="2147484673" r:id="rId12"/>
    <p:sldLayoutId id="2147485204" r:id="rId13"/>
    <p:sldLayoutId id="2147484299" r:id="rId1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31.gif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32.gif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apps/maker/model-driven-apps/create-edit-powerbi-embedded-pag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docs.microsoft.com/en-us/powerapps/maker/model-driven-apps/embed-powerbi-report-in-system-form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34.gif"/><Relationship Id="rId4" Type="http://schemas.openxmlformats.org/officeDocument/2006/relationships/hyperlink" Target="https://dynamicsninja.blog/2019/12/05/power-bi-embedder-for-xrmtoolbox/" TargetMode="External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connect-data/desktop-use-directquery#considerations-and-limitations" TargetMode="External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gif"/><Relationship Id="rId3" Type="http://schemas.openxmlformats.org/officeDocument/2006/relationships/hyperlink" Target="https://docs.microsoft.com/en-us/powerapps/developer/data-platform/dataverse-sql-query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36.png"/><Relationship Id="rId4" Type="http://schemas.openxmlformats.org/officeDocument/2006/relationships/hyperlink" Target="https://markcarrington.dev/sql-4-cds/" TargetMode="External"/><Relationship Id="rId9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-bi/create-reports/dynamics-quick-create-report" TargetMode="External"/><Relationship Id="rId13" Type="http://schemas.openxmlformats.org/officeDocument/2006/relationships/hyperlink" Target="https://docs.microsoft.com/en-us/dynamics365/fin-ops-core/dev-itpro/analytics/embed-power-bi-workspaces?toc=/dynamics365/commerce/toc.json" TargetMode="External"/><Relationship Id="rId18" Type="http://schemas.openxmlformats.org/officeDocument/2006/relationships/hyperlink" Target="https://docs.microsoft.com/en-us/power-bi/create-reports/power-bi-automate-visual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powerapps/maker/canvas-apps/controls/control-power-bi-tile" TargetMode="External"/><Relationship Id="rId17" Type="http://schemas.openxmlformats.org/officeDocument/2006/relationships/hyperlink" Target="https://docs.microsoft.com/en-us/power-bi/connect-data/desktop-directquery-troubleshoot" TargetMode="External"/><Relationship Id="rId2" Type="http://schemas.openxmlformats.org/officeDocument/2006/relationships/notesSlide" Target="../notesSlides/notesSlide31.xml"/><Relationship Id="rId16" Type="http://schemas.openxmlformats.org/officeDocument/2006/relationships/hyperlink" Target="https://docs.microsoft.com/en-us/power-bi/guidance/directquery-model-guida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model-driven-apps/embed-powerbi-report-in-system-form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dynamics365/fin-ops-core/dev-itpro/analytics/customize-analytical-workspace" TargetMode="External"/><Relationship Id="rId10" Type="http://schemas.openxmlformats.org/officeDocument/2006/relationships/hyperlink" Target="https://docs.microsoft.com/en-us/powerapps/user/add-powerbi-dashboards" TargetMode="External"/><Relationship Id="rId19" Type="http://schemas.openxmlformats.org/officeDocument/2006/relationships/hyperlink" Target="https://docs.microsoft.com/en-us/powerapps/maker/canvas-apps/powerapps-custom-visual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maker/model-driven-apps/create-edit-powerbi-embedded-page" TargetMode="External"/><Relationship Id="rId14" Type="http://schemas.openxmlformats.org/officeDocument/2006/relationships/hyperlink" Target="https://docs.microsoft.com/en-us/dynamics365/fin-ops-core/dev-itpro/analytics/power-bi-embedded-integration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2042" y="3962400"/>
            <a:ext cx="4896407" cy="677108"/>
          </a:xfrm>
        </p:spPr>
        <p:txBody>
          <a:bodyPr/>
          <a:lstStyle/>
          <a:p>
            <a:r>
              <a:rPr lang="en-US" dirty="0"/>
              <a:t>Create real-time and contextualized</a:t>
            </a:r>
            <a:br>
              <a:rPr lang="en-US" dirty="0"/>
            </a:br>
            <a:r>
              <a:rPr lang="en-US" dirty="0"/>
              <a:t>Power BI reports in your apps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449807DF-03A1-417A-9C00-D5846276E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2425700"/>
            <a:ext cx="5165292" cy="1108075"/>
          </a:xfrm>
        </p:spPr>
        <p:txBody>
          <a:bodyPr/>
          <a:lstStyle/>
          <a:p>
            <a:r>
              <a:rPr lang="en-US"/>
              <a:t>Dynamics 365 FastTrack Architecture Insights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0E690-0BE8-4E14-B6BA-6BF58E094F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6706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545469" cy="553998"/>
          </a:xfrm>
        </p:spPr>
        <p:txBody>
          <a:bodyPr/>
          <a:lstStyle/>
          <a:p>
            <a:r>
              <a:rPr lang="en-US"/>
              <a:t>🤩 Explore data with Power BI Quick Create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872282"/>
            <a:ext cx="4307587" cy="2548390"/>
          </a:xfrm>
        </p:spPr>
        <p:txBody>
          <a:bodyPr/>
          <a:lstStyle/>
          <a:p>
            <a:r>
              <a:rPr lang="en-US" sz="2800"/>
              <a:t>Quickly explore data with Power BI right from model-driven app views</a:t>
            </a:r>
          </a:p>
          <a:p>
            <a:endParaRPr lang="en-US" sz="2400"/>
          </a:p>
          <a:p>
            <a:r>
              <a:rPr lang="fr-FR" sz="2400"/>
              <a:t>💡 </a:t>
            </a:r>
            <a:r>
              <a:rPr lang="en-US" sz="2400"/>
              <a:t>View definitions &amp; filters are retained by Power BI.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pic>
        <p:nvPicPr>
          <p:cNvPr id="1026" name="Picture 2" descr="[speed output image]">
            <a:extLst>
              <a:ext uri="{FF2B5EF4-FFF2-40B4-BE49-F238E27FC236}">
                <a16:creationId xmlns:a16="http://schemas.microsoft.com/office/drawing/2014/main" id="{37FD2917-6187-434C-A952-A20B3C1BD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375" y="1647452"/>
            <a:ext cx="6640625" cy="450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086819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/>
          <a:lstStyle/>
          <a:p>
            <a:r>
              <a:rPr lang="en-US"/>
              <a:t>🤩 Displaying a Power BI report in a workspace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2893825" cy="4339650"/>
          </a:xfrm>
        </p:spPr>
        <p:txBody>
          <a:bodyPr/>
          <a:lstStyle/>
          <a:p>
            <a:r>
              <a:rPr lang="en-US"/>
              <a:t>Embed reports into a workspace from either: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/>
              <a:t>Reporting services (limited to entity store data)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/>
              <a:t>Power BI service (more data sources and capabilities).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CF161B8-AD2F-4ADC-8211-70ED69B5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297" y="1626168"/>
            <a:ext cx="8311703" cy="450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336779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/>
          <a:lstStyle/>
          <a:p>
            <a:r>
              <a:rPr lang="fr-FR"/>
              <a:t>🤯</a:t>
            </a:r>
            <a:r>
              <a:rPr lang="en-US"/>
              <a:t> Make reports interactive with      Power Automate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621264"/>
            <a:ext cx="4364036" cy="2286780"/>
          </a:xfrm>
        </p:spPr>
        <p:txBody>
          <a:bodyPr/>
          <a:lstStyle/>
          <a:p>
            <a:r>
              <a:rPr lang="en-US"/>
              <a:t>Act on data &amp; insights: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/>
              <a:t>Trigger cloud flows on your Power BI dataset records with the Power Automate visual.</a:t>
            </a:r>
          </a:p>
          <a:p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D9AA7AA-89C1-4F23-94F2-906664C26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1483" y="496363"/>
            <a:ext cx="521599" cy="521599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C0F32E-65E3-412F-8266-7542274C0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076" y="1602602"/>
            <a:ext cx="6628924" cy="4500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82563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/>
          <a:lstStyle/>
          <a:p>
            <a:r>
              <a:rPr lang="fr-FR"/>
              <a:t>🤯</a:t>
            </a:r>
            <a:r>
              <a:rPr lang="en-US"/>
              <a:t> Make reports interactive with      Power 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634648"/>
            <a:ext cx="4468229" cy="3847207"/>
          </a:xfrm>
        </p:spPr>
        <p:txBody>
          <a:bodyPr/>
          <a:lstStyle/>
          <a:p>
            <a:r>
              <a:rPr lang="en-US"/>
              <a:t>Act on data &amp; insights: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400"/>
              <a:t>💡 </a:t>
            </a:r>
            <a:r>
              <a:rPr lang="en-US" sz="2400"/>
              <a:t>Records in the Power Apps can reflect the applied </a:t>
            </a:r>
            <a:br>
              <a:rPr lang="en-US" sz="2400"/>
            </a:br>
            <a:r>
              <a:rPr lang="en-US" sz="2400"/>
              <a:t>Power BI filters.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400"/>
              <a:t>⚡ </a:t>
            </a:r>
            <a:r>
              <a:rPr lang="en-US" sz="2400"/>
              <a:t>With DirectQuery, creations or updates done in the Power Apps can be reflected real-time in the report.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3BB3A29-025C-4FC8-A00B-4AB43CF6B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3234" y="489238"/>
            <a:ext cx="522000" cy="52200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0B76789-FF6D-44B3-97B4-3F77E0B5A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966" y="1634648"/>
            <a:ext cx="6743034" cy="4500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1321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2712" cy="1107996"/>
          </a:xfrm>
        </p:spPr>
        <p:txBody>
          <a:bodyPr/>
          <a:lstStyle/>
          <a:p>
            <a:r>
              <a:rPr lang="fr-FR"/>
              <a:t>🛠 </a:t>
            </a:r>
            <a:r>
              <a:rPr lang="en-US"/>
              <a:t>Embedding a Power BI report into a dashboard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FF10C74-C4C7-477B-85A6-F0FA4181CF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2395538"/>
            <a:ext cx="4712800" cy="2757678"/>
          </a:xfrm>
        </p:spPr>
        <p:txBody>
          <a:bodyPr/>
          <a:lstStyle/>
          <a:p>
            <a:r>
              <a:rPr lang="en-US"/>
              <a:t>Official documentation:</a:t>
            </a:r>
          </a:p>
          <a:p>
            <a:r>
              <a:rPr lang="en-US" sz="14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sz="1400"/>
          </a:p>
          <a:p>
            <a:endParaRPr lang="en-US"/>
          </a:p>
          <a:p>
            <a:r>
              <a:rPr lang="fr-FR" sz="2400"/>
              <a:t>💡 </a:t>
            </a:r>
            <a:r>
              <a:rPr lang="en-US" sz="2400"/>
              <a:t>Use environment variables to point to different Power BI workspaces and reports in  dev/test/prod etc.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7C96DD-A6F2-4BA7-9A5A-F6AB4D26E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075" y="1565196"/>
            <a:ext cx="6532925" cy="4500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71716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1107996"/>
          </a:xfrm>
        </p:spPr>
        <p:txBody>
          <a:bodyPr/>
          <a:lstStyle/>
          <a:p>
            <a:r>
              <a:rPr lang="fr-FR"/>
              <a:t>🛠 </a:t>
            </a:r>
            <a:r>
              <a:rPr lang="en-US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2395538"/>
            <a:ext cx="4712800" cy="227754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Official documentation:</a:t>
            </a:r>
          </a:p>
          <a:p>
            <a:r>
              <a:rPr lang="en-US" sz="1400"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1400"/>
          </a:p>
          <a:p>
            <a:endParaRPr lang="en-US"/>
          </a:p>
          <a:p>
            <a:r>
              <a:rPr lang="fr-FR" sz="2400"/>
              <a:t>💡 </a:t>
            </a:r>
            <a:r>
              <a:rPr lang="en-US" sz="2400"/>
              <a:t>Easiest way: XrmToolBox and the </a:t>
            </a:r>
            <a:r>
              <a:rPr lang="en-US" sz="2400">
                <a:latin typeface="+mj-lt"/>
              </a:rPr>
              <a:t>Power BI Embedder </a:t>
            </a:r>
            <a:r>
              <a:rPr lang="en-US" sz="2400"/>
              <a:t>tool</a:t>
            </a:r>
          </a:p>
          <a:p>
            <a:pPr marL="0" lvl="1"/>
            <a:r>
              <a:rPr lang="fr-FR" sz="1400"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1400" err="1"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1400"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1400">
              <a:cs typeface="Segoe U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499" y="1665492"/>
            <a:ext cx="6283019" cy="4500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188848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540912" y="518884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8136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66" y="3179701"/>
            <a:ext cx="4567230" cy="997196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Reporting options on Dataverse 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A570C4B-627F-491F-86C0-491A575930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12276" y="1435100"/>
            <a:ext cx="10090761" cy="4909036"/>
          </a:xfrm>
        </p:spPr>
        <p:txBody>
          <a:bodyPr/>
          <a:lstStyle/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>
                <a:latin typeface="+mj-lt"/>
              </a:rPr>
              <a:t>Dataverse connector</a:t>
            </a:r>
          </a:p>
          <a:p>
            <a:pPr lvl="1">
              <a:spcBef>
                <a:spcPts val="600"/>
              </a:spcBef>
            </a:pPr>
            <a:r>
              <a:rPr lang="en-US"/>
              <a:t>Supports both Import Mode and DirectQuery</a:t>
            </a:r>
          </a:p>
          <a:p>
            <a:pPr lvl="1">
              <a:spcBef>
                <a:spcPts val="600"/>
              </a:spcBef>
            </a:pPr>
            <a:r>
              <a:rPr lang="en-US"/>
              <a:t>Based on the TDS endpoint (80-MB limit on query result, no paging)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>
                <a:latin typeface="+mj-lt"/>
              </a:rPr>
              <a:t>Common Data Service (legacy) connector</a:t>
            </a:r>
          </a:p>
          <a:p>
            <a:pPr lvl="1"/>
            <a:r>
              <a:rPr lang="en-US"/>
              <a:t>Only supports Import Mode</a:t>
            </a:r>
          </a:p>
          <a:p>
            <a:pPr lvl="1"/>
            <a:r>
              <a:rPr lang="en-US"/>
              <a:t>Based on the Web API: supports more data types and paging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>
                <a:latin typeface="+mj-lt"/>
              </a:rPr>
              <a:t>Azure Synapse Analytics SQL connector</a:t>
            </a:r>
          </a:p>
          <a:p>
            <a:pPr lvl="1"/>
            <a:r>
              <a:rPr lang="en-US"/>
              <a:t>Supports both Import Mode and DirectQuery</a:t>
            </a:r>
          </a:p>
          <a:p>
            <a:pPr lvl="1"/>
            <a:r>
              <a:rPr lang="en-US"/>
              <a:t>Requires Azure Synapse Link for Dataverse to be setup</a:t>
            </a:r>
          </a:p>
          <a:p>
            <a:pPr lvl="1"/>
            <a:r>
              <a:rPr lang="en-US"/>
              <a:t>Enterprise-Scale data source for reporting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B1011B1-F1D6-4B09-A332-0BE834CE2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924" y="2990681"/>
            <a:ext cx="504000" cy="504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2924" y="4511539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2924" y="137783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Import Mode VS DirectQuery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9455870-A66C-4F73-BA3A-F7541476840F}"/>
              </a:ext>
            </a:extLst>
          </p:cNvPr>
          <p:cNvSpPr txBox="1">
            <a:spLocks/>
          </p:cNvSpPr>
          <p:nvPr/>
        </p:nvSpPr>
        <p:spPr>
          <a:xfrm>
            <a:off x="1512276" y="1435100"/>
            <a:ext cx="10090761" cy="50937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>
                <a:latin typeface="+mj-lt"/>
              </a:rPr>
              <a:t>Import Mode</a:t>
            </a:r>
          </a:p>
          <a:p>
            <a:pPr lvl="1">
              <a:spcBef>
                <a:spcPts val="600"/>
              </a:spcBef>
            </a:pPr>
            <a:r>
              <a:rPr lang="en-US"/>
              <a:t>Scheduled refreshes of medium-sized datasets.</a:t>
            </a:r>
          </a:p>
          <a:p>
            <a:pPr lvl="1">
              <a:spcBef>
                <a:spcPts val="600"/>
              </a:spcBef>
            </a:pPr>
            <a:r>
              <a:rPr lang="en-US"/>
              <a:t>As data gets cached in the Power BI Service, Dataverse security model no longer applies, unless row-level security (RLS) is implemented on the Power BI side.</a:t>
            </a:r>
          </a:p>
          <a:p>
            <a:pPr lvl="1">
              <a:spcBef>
                <a:spcPts val="600"/>
              </a:spcBef>
            </a:pPr>
            <a:r>
              <a:rPr lang="en-US"/>
              <a:t>Highly responsive user interactions.</a:t>
            </a:r>
          </a:p>
          <a:p>
            <a:pPr lvl="1">
              <a:spcBef>
                <a:spcPts val="600"/>
              </a:spcBef>
            </a:pPr>
            <a:r>
              <a:rPr lang="en-US"/>
              <a:t>Lowered complexity of query.</a:t>
            </a:r>
          </a:p>
          <a:p>
            <a:pPr lvl="1">
              <a:spcBef>
                <a:spcPts val="600"/>
              </a:spcBef>
            </a:pPr>
            <a:r>
              <a:rPr lang="en-US"/>
              <a:t>As data is cached in Power BI, less impact on Power Platform Requests.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>
                <a:latin typeface="+mj-lt"/>
              </a:rPr>
              <a:t>DirectQuery</a:t>
            </a:r>
          </a:p>
          <a:p>
            <a:pPr lvl="1">
              <a:spcBef>
                <a:spcPts val="600"/>
              </a:spcBef>
            </a:pPr>
            <a:r>
              <a:rPr lang="en-US"/>
              <a:t>Real-time.</a:t>
            </a:r>
          </a:p>
          <a:p>
            <a:pPr lvl="1">
              <a:spcBef>
                <a:spcPts val="600"/>
              </a:spcBef>
            </a:pPr>
            <a:r>
              <a:rPr lang="en-US"/>
              <a:t>Dataverse security model applies (the connected user security context is applied).</a:t>
            </a:r>
          </a:p>
          <a:p>
            <a:pPr lvl="1">
              <a:spcBef>
                <a:spcPts val="600"/>
              </a:spcBef>
            </a:pPr>
            <a:r>
              <a:rPr lang="en-US"/>
              <a:t>Best for targeted datasets.</a:t>
            </a:r>
          </a:p>
          <a:p>
            <a:pPr lvl="1">
              <a:spcBef>
                <a:spcPts val="600"/>
              </a:spcBef>
            </a:pPr>
            <a:r>
              <a:rPr lang="en-US"/>
              <a:t>Additional limitations in Power BI (</a:t>
            </a:r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DirectQuery considerations and limitations</a:t>
            </a:r>
            <a:r>
              <a:rPr lang="en-US"/>
              <a:t>). 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F3626D1-5DE5-44B3-AD21-B899B16A1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263" y="1397776"/>
            <a:ext cx="540000" cy="54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C68C929-7D09-48A3-9C2D-4B24F73CB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263" y="438022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217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49" y="457200"/>
            <a:ext cx="10139933" cy="553998"/>
          </a:xfrm>
        </p:spPr>
        <p:txBody>
          <a:bodyPr/>
          <a:lstStyle/>
          <a:p>
            <a:r>
              <a:rPr lang="en-US"/>
              <a:t>Dataverse connector in Power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45A2E-79F0-460A-B683-5C837218F6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733550"/>
            <a:ext cx="5400000" cy="289310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>
                <a:solidFill>
                  <a:srgbClr val="9BF00B"/>
                </a:solidFill>
                <a:latin typeface="+mj-lt"/>
              </a:rPr>
              <a:t>Benefits:</a:t>
            </a:r>
          </a:p>
          <a:p>
            <a:pPr>
              <a:spcBef>
                <a:spcPts val="600"/>
              </a:spcBef>
            </a:pPr>
            <a:r>
              <a:rPr lang="en-US" sz="2000"/>
              <a:t>Available in</a:t>
            </a:r>
          </a:p>
          <a:p>
            <a:pPr lvl="1">
              <a:spcBef>
                <a:spcPts val="600"/>
              </a:spcBef>
            </a:pPr>
            <a:r>
              <a:rPr lang="en-US"/>
              <a:t>Power BI </a:t>
            </a:r>
          </a:p>
          <a:p>
            <a:pPr lvl="1">
              <a:spcBef>
                <a:spcPts val="600"/>
              </a:spcBef>
            </a:pPr>
            <a:r>
              <a:rPr lang="en-US"/>
              <a:t>Excel (future release).</a:t>
            </a:r>
          </a:p>
          <a:p>
            <a:pPr lvl="1">
              <a:spcBef>
                <a:spcPts val="600"/>
              </a:spcBef>
            </a:pPr>
            <a:r>
              <a:rPr lang="en-US" sz="2000"/>
              <a:t>Power Platform Dataflows</a:t>
            </a:r>
          </a:p>
          <a:p>
            <a:pPr>
              <a:spcBef>
                <a:spcPts val="600"/>
              </a:spcBef>
            </a:pPr>
            <a:r>
              <a:rPr lang="en-US" sz="2000"/>
              <a:t>DirectQuery support</a:t>
            </a:r>
          </a:p>
          <a:p>
            <a:pPr>
              <a:spcBef>
                <a:spcPts val="600"/>
              </a:spcBef>
            </a:pPr>
            <a:r>
              <a:rPr lang="en-US" sz="2000"/>
              <a:t>Native Dataverse SQL statements can be used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95AF593-C961-4A0A-ACB7-7E2C31B5C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574" y="374199"/>
            <a:ext cx="720000" cy="720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4B81C9-1CCD-424B-9572-6DC966C5135E}"/>
              </a:ext>
            </a:extLst>
          </p:cNvPr>
          <p:cNvSpPr txBox="1">
            <a:spLocks/>
          </p:cNvSpPr>
          <p:nvPr/>
        </p:nvSpPr>
        <p:spPr>
          <a:xfrm>
            <a:off x="6289674" y="1733549"/>
            <a:ext cx="5504219" cy="3767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>
                <a:solidFill>
                  <a:srgbClr val="FFB900"/>
                </a:solidFill>
                <a:latin typeface="+mj-lt"/>
              </a:rPr>
              <a:t>Considerations:</a:t>
            </a:r>
          </a:p>
          <a:p>
            <a:pPr>
              <a:spcBef>
                <a:spcPts val="600"/>
              </a:spcBef>
            </a:pPr>
            <a:r>
              <a:rPr lang="en-US" sz="2000"/>
              <a:t>TDS endpoint limits apply:</a:t>
            </a:r>
          </a:p>
          <a:p>
            <a:pPr lvl="1">
              <a:spcBef>
                <a:spcPts val="600"/>
              </a:spcBef>
            </a:pPr>
            <a:r>
              <a:rPr lang="en-US" sz="1800"/>
              <a:t>80-MB maximum size limit for query results.</a:t>
            </a:r>
          </a:p>
          <a:p>
            <a:pPr lvl="1">
              <a:spcBef>
                <a:spcPts val="600"/>
              </a:spcBef>
            </a:pPr>
            <a:r>
              <a:rPr lang="en-US" sz="1800"/>
              <a:t>Unsupported datatypes and tables (image, file, audit, etc.)</a:t>
            </a:r>
          </a:p>
          <a:p>
            <a:pPr lvl="1">
              <a:spcBef>
                <a:spcPts val="600"/>
              </a:spcBef>
            </a:pPr>
            <a:r>
              <a:rPr lang="en-US" sz="1800"/>
              <a:t>Dates are formatted as UTC.</a:t>
            </a:r>
          </a:p>
          <a:p>
            <a:pPr lvl="1">
              <a:spcBef>
                <a:spcPts val="600"/>
              </a:spcBef>
            </a:pPr>
            <a:r>
              <a:rPr lang="en-US" sz="1800"/>
              <a:t>Plug-ins registered on the RetrieveMultiple or Retrieve messages are not triggered.</a:t>
            </a:r>
          </a:p>
          <a:p>
            <a:pPr lvl="1">
              <a:spcBef>
                <a:spcPts val="600"/>
              </a:spcBef>
            </a:pPr>
            <a:r>
              <a:rPr lang="en-US" sz="1800"/>
              <a:t>No paging support.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3496" y="2468074"/>
            <a:ext cx="7253288" cy="2646878"/>
          </a:xfrm>
        </p:spPr>
        <p:txBody>
          <a:bodyPr/>
          <a:lstStyle/>
          <a:p>
            <a:pPr marL="0" indent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>
                <a:latin typeface="+mj-lt"/>
              </a:rPr>
              <a:t>Power BI in Power Apps &amp; Dynamics 365</a:t>
            </a:r>
          </a:p>
          <a:p>
            <a:pPr marL="0" indent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>
                <a:latin typeface="+mj-lt"/>
              </a:rPr>
              <a:t>Reporting options on Dataverse data</a:t>
            </a:r>
          </a:p>
          <a:p>
            <a:pPr marL="0" indent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>
                <a:latin typeface="+mj-lt"/>
              </a:rPr>
              <a:t>Using the Dataverse connector</a:t>
            </a:r>
          </a:p>
          <a:p>
            <a:pPr marL="0" indent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>
                <a:latin typeface="+mj-lt"/>
              </a:rPr>
              <a:t>Resources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80FAB61-2669-4C4F-9067-448056600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4962" y="615484"/>
            <a:ext cx="900000" cy="900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249C2BB-C54A-4DA9-8AE4-4D10CD442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436" y="615484"/>
            <a:ext cx="900000" cy="90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6D7A727-B62E-4523-AFCD-7DC4DD88DC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7811" y="615484"/>
            <a:ext cx="900000" cy="90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583F81-3067-4386-8EDE-660F94D2FF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84477" y="616348"/>
            <a:ext cx="900000" cy="900000"/>
          </a:xfrm>
          <a:prstGeom prst="rect">
            <a:avLst/>
          </a:prstGeom>
        </p:spPr>
      </p:pic>
      <p:pic>
        <p:nvPicPr>
          <p:cNvPr id="4" name="Graphic 3" descr="Heart outline">
            <a:extLst>
              <a:ext uri="{FF2B5EF4-FFF2-40B4-BE49-F238E27FC236}">
                <a16:creationId xmlns:a16="http://schemas.microsoft.com/office/drawing/2014/main" id="{A00CB807-EE59-4D5B-9AF3-C198D78D3D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69719" y="615484"/>
            <a:ext cx="900000" cy="90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C7F3A7F-4A96-4A02-A6EA-AB1B16C8C8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93061" y="615484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275" y="457200"/>
            <a:ext cx="10168508" cy="553998"/>
          </a:xfrm>
        </p:spPr>
        <p:txBody>
          <a:bodyPr/>
          <a:lstStyle/>
          <a:p>
            <a:r>
              <a:rPr lang="en-US"/>
              <a:t>Azure Synapse Link for Dataverse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C0949E2-AD34-4D08-AE73-3B5765054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383724"/>
            <a:ext cx="720000" cy="720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762E53-C5B4-411D-9730-BB2C1F4930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733550"/>
            <a:ext cx="5511800" cy="3508653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>
                <a:solidFill>
                  <a:srgbClr val="9BF00B"/>
                </a:solidFill>
                <a:latin typeface="+mj-lt"/>
              </a:rPr>
              <a:t>Benefits:</a:t>
            </a:r>
          </a:p>
          <a:p>
            <a:pPr>
              <a:spcBef>
                <a:spcPts val="600"/>
              </a:spcBef>
            </a:pPr>
            <a:r>
              <a:rPr lang="en-US" sz="2000"/>
              <a:t>Getting the Dataverse data to start flowing to the Azure Data Lake is a matter of clicks.</a:t>
            </a:r>
          </a:p>
          <a:p>
            <a:pPr>
              <a:spcBef>
                <a:spcPts val="600"/>
              </a:spcBef>
            </a:pPr>
            <a:r>
              <a:rPr lang="en-US" sz="2000"/>
              <a:t>Comes with a serverless SQL pool endpoint you can query with T-SQL.</a:t>
            </a:r>
          </a:p>
          <a:p>
            <a:pPr>
              <a:spcBef>
                <a:spcPts val="600"/>
              </a:spcBef>
            </a:pPr>
            <a:r>
              <a:rPr lang="en-US" sz="2000"/>
              <a:t>Works as a data warehouse.</a:t>
            </a:r>
          </a:p>
          <a:p>
            <a:pPr>
              <a:spcBef>
                <a:spcPts val="600"/>
              </a:spcBef>
            </a:pPr>
            <a:r>
              <a:rPr lang="en-US" sz="2000"/>
              <a:t>Supports in-place and append modes.</a:t>
            </a:r>
          </a:p>
          <a:p>
            <a:pPr>
              <a:spcBef>
                <a:spcPts val="600"/>
              </a:spcBef>
            </a:pPr>
            <a:r>
              <a:rPr lang="en-US" sz="2000"/>
              <a:t>Large volumes and complex queries support.</a:t>
            </a:r>
          </a:p>
          <a:p>
            <a:pPr>
              <a:spcBef>
                <a:spcPts val="600"/>
              </a:spcBef>
            </a:pPr>
            <a:r>
              <a:rPr lang="en-US" sz="2000"/>
              <a:t>Also supports Spark and SQL Pools.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EA06988-6985-496E-861E-18D5E7703D1D}"/>
              </a:ext>
            </a:extLst>
          </p:cNvPr>
          <p:cNvSpPr txBox="1">
            <a:spLocks/>
          </p:cNvSpPr>
          <p:nvPr/>
        </p:nvSpPr>
        <p:spPr>
          <a:xfrm>
            <a:off x="6289675" y="1733549"/>
            <a:ext cx="5400000" cy="327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>
                <a:solidFill>
                  <a:srgbClr val="FFB900"/>
                </a:solidFill>
                <a:latin typeface="+mj-lt"/>
              </a:rPr>
              <a:t>Considerations:</a:t>
            </a:r>
          </a:p>
          <a:p>
            <a:pPr>
              <a:spcBef>
                <a:spcPts val="600"/>
              </a:spcBef>
            </a:pPr>
            <a:r>
              <a:rPr lang="en-US" sz="2000"/>
              <a:t>Azure Data Lake and Azure Synapse Analytics are billed on an Azure subscription.</a:t>
            </a:r>
          </a:p>
          <a:p>
            <a:pPr>
              <a:spcBef>
                <a:spcPts val="600"/>
              </a:spcBef>
            </a:pPr>
            <a:r>
              <a:rPr lang="en-US" sz="2000"/>
              <a:t>Once the data is out of Dataverse, the configured security model is lost (need to add row-level security).</a:t>
            </a:r>
          </a:p>
          <a:p>
            <a:pPr>
              <a:spcBef>
                <a:spcPts val="600"/>
              </a:spcBef>
            </a:pPr>
            <a:r>
              <a:rPr lang="en-US" sz="2000"/>
              <a:t>Data flows from Dataverse to the data lake in near-real time, but there is some lag as compared to the DirectQuery approach.</a:t>
            </a:r>
          </a:p>
        </p:txBody>
      </p:sp>
    </p:spTree>
    <p:extLst>
      <p:ext uri="{BB962C8B-B14F-4D97-AF65-F5344CB8AC3E}">
        <p14:creationId xmlns:p14="http://schemas.microsoft.com/office/powerpoint/2010/main" val="307508602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connection is ‘right’ for my use case?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185315"/>
              </p:ext>
            </p:extLst>
          </p:nvPr>
        </p:nvGraphicFramePr>
        <p:xfrm>
          <a:off x="586740" y="1788557"/>
          <a:ext cx="11018520" cy="4445096"/>
        </p:xfrm>
        <a:graphic>
          <a:graphicData uri="http://schemas.openxmlformats.org/drawingml/2006/table">
            <a:tbl>
              <a:tblPr firstRow="1" firstCol="1" bandRow="1"/>
              <a:tblGrid>
                <a:gridCol w="2025831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2933111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029789">
                  <a:extLst>
                    <a:ext uri="{9D8B030D-6E8A-4147-A177-3AD203B41FA5}">
                      <a16:colId xmlns:a16="http://schemas.microsoft.com/office/drawing/2014/main" val="3693975806"/>
                    </a:ext>
                  </a:extLst>
                </a:gridCol>
                <a:gridCol w="3029789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7731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noProof="0">
                          <a:effectLst/>
                          <a:latin typeface="+mj-lt"/>
                        </a:rPr>
                        <a:t>Criteria/Complexity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Dataset query result size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Dataverse</a:t>
                      </a: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80-MB per query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Common Data Service (legacy)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noProof="0">
                          <a:effectLst/>
                          <a:latin typeface="+mn-lt"/>
                        </a:rPr>
                        <a:t>Paging support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Azure Synapse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Massive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Query complexity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Dataverse</a:t>
                      </a:r>
                      <a:b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Query / SQL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Azure Synapse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Spark, SQL etc.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Data mash-up flexibility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Dataverse + Power Query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noProof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Azure Synapse Data Warehouse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Latency / Delay of data availability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Dataverse + DirectQuery</a:t>
                      </a:r>
                      <a:b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time results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Azure Synapse</a:t>
                      </a:r>
                      <a:b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only be near-real time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Effort to implement user context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Dataverse + DirectQuery</a:t>
                      </a:r>
                      <a:b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Inherits Existing Security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Azure Synapse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Row-level security in Power BI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2752530" y="1863207"/>
            <a:ext cx="8734619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rgbClr val="9BF00B"/>
              </a:gs>
              <a:gs pos="100000">
                <a:srgbClr val="FFB9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3146485" y="2093957"/>
            <a:ext cx="87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noProof="0">
                <a:solidFill>
                  <a:schemeClr val="bg1"/>
                </a:solidFill>
                <a:effectLst/>
                <a:latin typeface="+mj-lt"/>
              </a:rPr>
              <a:t>Lower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133045" y="2093957"/>
            <a:ext cx="1071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noProof="0">
                <a:solidFill>
                  <a:schemeClr val="bg1"/>
                </a:solidFill>
                <a:effectLst/>
                <a:latin typeface="+mj-lt"/>
              </a:rPr>
              <a:t>Higher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66" y="3179701"/>
            <a:ext cx="4567230" cy="997196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Using the Dataverse connector</a:t>
            </a:r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Dataverse connector in Power BI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804276"/>
              </p:ext>
            </p:extLst>
          </p:nvPr>
        </p:nvGraphicFramePr>
        <p:xfrm>
          <a:off x="588263" y="1334744"/>
          <a:ext cx="11018522" cy="4668431"/>
        </p:xfrm>
        <a:graphic>
          <a:graphicData uri="http://schemas.openxmlformats.org/drawingml/2006/table">
            <a:tbl>
              <a:tblPr firstRow="1" firstCol="1" bandRow="1"/>
              <a:tblGrid>
                <a:gridCol w="4274990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371766">
                  <a:extLst>
                    <a:ext uri="{9D8B030D-6E8A-4147-A177-3AD203B41FA5}">
                      <a16:colId xmlns:a16="http://schemas.microsoft.com/office/drawing/2014/main" val="3175769848"/>
                    </a:ext>
                  </a:extLst>
                </a:gridCol>
                <a:gridCol w="3371766">
                  <a:extLst>
                    <a:ext uri="{9D8B030D-6E8A-4147-A177-3AD203B41FA5}">
                      <a16:colId xmlns:a16="http://schemas.microsoft.com/office/drawing/2014/main" val="2048264513"/>
                    </a:ext>
                  </a:extLst>
                </a:gridCol>
              </a:tblGrid>
              <a:tr h="1193711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noProof="0">
                          <a:effectLst/>
                          <a:latin typeface="+mj-lt"/>
                        </a:rPr>
                        <a:t>Using the 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noProof="0">
                          <a:effectLst/>
                          <a:latin typeface="+mj-lt"/>
                        </a:rPr>
                        <a:t>“Dataverse” button  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noProof="0">
                          <a:effectLst/>
                          <a:latin typeface="+mj-lt"/>
                        </a:rPr>
                        <a:t>Using a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noProof="0">
                          <a:effectLst/>
                          <a:latin typeface="+mj-lt"/>
                        </a:rPr>
                        <a:t>blank query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Technically, the same “Dataverse” connector, leveraging the TDS endpoint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Environment picker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  <a:endParaRPr lang="en-US" sz="2400" b="1" i="0" u="none" strike="noStrike" noProof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75592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Table selector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  <a:endParaRPr lang="en-US" sz="2400" b="1" i="0" u="none" strike="noStrike" noProof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89331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SQL statement support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  <a:endParaRPr lang="en-US" sz="2400" b="1" i="0" u="none" strike="noStrike" noProof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DirectQuery support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Import Mode support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A9EEBAE-6DC0-4287-8B51-85C78A17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283" y="1960671"/>
            <a:ext cx="1543050" cy="438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81C1D7-959A-4804-A94F-405231C3D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69" r="614" b="5769"/>
          <a:stretch/>
        </p:blipFill>
        <p:spPr>
          <a:xfrm>
            <a:off x="9133098" y="1960672"/>
            <a:ext cx="1543050" cy="438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D38836-53AD-4489-9BA9-A7B14E6939E7}"/>
              </a:ext>
            </a:extLst>
          </p:cNvPr>
          <p:cNvSpPr txBox="1"/>
          <p:nvPr/>
        </p:nvSpPr>
        <p:spPr>
          <a:xfrm>
            <a:off x="585212" y="6198419"/>
            <a:ext cx="11115375" cy="323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/>
              <a:t>💡 Note: you can always start with the “Dataverse” button and “Transform Data” afterwards to edit the M query.</a:t>
            </a:r>
          </a:p>
        </p:txBody>
      </p:sp>
    </p:spTree>
    <p:extLst>
      <p:ext uri="{BB962C8B-B14F-4D97-AF65-F5344CB8AC3E}">
        <p14:creationId xmlns:p14="http://schemas.microsoft.com/office/powerpoint/2010/main" val="226625001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/>
          <a:lstStyle/>
          <a:p>
            <a:r>
              <a:rPr lang="fr-FR"/>
              <a:t>🤩 </a:t>
            </a:r>
            <a:r>
              <a:rPr lang="en-US"/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615199"/>
            <a:ext cx="4426797" cy="1723549"/>
          </a:xfrm>
        </p:spPr>
        <p:txBody>
          <a:bodyPr/>
          <a:lstStyle/>
          <a:p>
            <a:r>
              <a:rPr lang="en-US"/>
              <a:t>Easiest way to get started for citizen report makers, thanks to the environment and table picker.</a:t>
            </a:r>
            <a:endParaRPr lang="en-US" sz="200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518" y="1635370"/>
            <a:ext cx="6620482" cy="450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957609D-74F6-44FD-8E41-F997ED589FA9}"/>
              </a:ext>
            </a:extLst>
          </p:cNvPr>
          <p:cNvSpPr txBox="1">
            <a:spLocks/>
          </p:cNvSpPr>
          <p:nvPr/>
        </p:nvSpPr>
        <p:spPr>
          <a:xfrm>
            <a:off x="588262" y="4512248"/>
            <a:ext cx="4426797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💡 For best performances, always to transform data in Power Query and remove all unnecessary columns and filter your data. 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/>
          <a:lstStyle/>
          <a:p>
            <a:r>
              <a:rPr lang="fr-FR"/>
              <a:t>🤩 </a:t>
            </a:r>
            <a:r>
              <a:rPr lang="en-US"/>
              <a:t>Using a blank query to use Dataverse SQL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515583" cy="5281446"/>
          </a:xfrm>
        </p:spPr>
        <p:txBody>
          <a:bodyPr/>
          <a:lstStyle/>
          <a:p>
            <a:r>
              <a:rPr lang="en-US"/>
              <a:t>Fast and ideal for report makers who prefer SQL as a query language.</a:t>
            </a:r>
          </a:p>
          <a:p>
            <a:endParaRPr lang="en-US" sz="2400"/>
          </a:p>
          <a:p>
            <a:r>
              <a:rPr lang="fr-FR" sz="2400"/>
              <a:t>⚡ </a:t>
            </a:r>
            <a:r>
              <a:rPr lang="en-US" sz="2400"/>
              <a:t>Datasets can be prepared at the query level with Dataverse SQL aggregates, joins, group by, filters, display names, etc.</a:t>
            </a:r>
          </a:p>
          <a:p>
            <a:endParaRPr lang="en-US" sz="2400"/>
          </a:p>
          <a:p>
            <a:r>
              <a:rPr lang="fr-FR" sz="2400"/>
              <a:t>💡 </a:t>
            </a:r>
            <a:r>
              <a:rPr lang="en-US" sz="2400"/>
              <a:t>With </a:t>
            </a:r>
            <a:r>
              <a:rPr lang="en-US" sz="240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/>
              <a:t> and DirectQuery, you can replicate the “My …” (Accounts, etc.) filters.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40574" cy="384208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fr-FR"/>
              <a:t>🛠 </a:t>
            </a:r>
            <a:r>
              <a:rPr lang="en-US"/>
              <a:t>Using a SQL query with the Dataverse connector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2E910-9FE9-4E14-8720-F345C7D2F041}"/>
              </a:ext>
            </a:extLst>
          </p:cNvPr>
          <p:cNvSpPr txBox="1"/>
          <p:nvPr/>
        </p:nvSpPr>
        <p:spPr>
          <a:xfrm>
            <a:off x="582136" y="1194685"/>
            <a:ext cx="10808547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>
                <a:effectLst/>
              </a:rPr>
              <a:t>In Power BI, instead of using the Dataverse connector button: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800"/>
              <a:t>Select</a:t>
            </a:r>
            <a:r>
              <a:rPr lang="en-US" sz="1800" b="0" i="0">
                <a:effectLst/>
              </a:rPr>
              <a:t> “Get Data“, then "Blank Query", 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800"/>
              <a:t>I</a:t>
            </a:r>
            <a:r>
              <a:rPr lang="en-US" sz="1800" b="0" i="0">
                <a:effectLst/>
              </a:rPr>
              <a:t>n Power Query, select "Advanced Editor". 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800" b="0" i="0">
                <a:effectLst/>
              </a:rPr>
              <a:t>Update the M query following this example:</a:t>
            </a:r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D31F3-386F-4D5A-A850-13888CEB3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65" y="2981454"/>
            <a:ext cx="6928047" cy="324006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62DA2-FF74-434F-85C8-8492BB0E64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9705" y="4310378"/>
            <a:ext cx="10570978" cy="1338828"/>
          </a:xfr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500" noProof="1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</a:p>
          <a:p>
            <a:pPr marL="0" indent="0">
              <a:buNone/>
            </a:pPr>
            <a:r>
              <a:rPr lang="en-US" sz="1500" noProof="1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500" noProof="1">
                <a:solidFill>
                  <a:schemeClr val="bg1"/>
                </a:solidFill>
                <a:latin typeface="Consolas" panose="020B0609020204030204" pitchFamily="49" charset="0"/>
              </a:rPr>
              <a:t>Source = CommonDataService.Database(</a:t>
            </a:r>
            <a:r>
              <a:rPr lang="en-US" sz="1500" noProof="1">
                <a:solidFill>
                  <a:srgbClr val="C00000"/>
                </a:solidFill>
                <a:latin typeface="Consolas" panose="020B0609020204030204" pitchFamily="49" charset="0"/>
              </a:rPr>
              <a:t>"demo.crm.dynamics.com"</a:t>
            </a:r>
            <a:r>
              <a:rPr lang="en-US" sz="1500" noProof="1">
                <a:solidFill>
                  <a:schemeClr val="bg1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1500" noProof="1">
                <a:solidFill>
                  <a:schemeClr val="bg1"/>
                </a:solidFill>
                <a:latin typeface="Consolas" panose="020B0609020204030204" pitchFamily="49" charset="0"/>
              </a:rPr>
              <a:t>    DataverseSQL = Value.NativeQuery(Source, </a:t>
            </a:r>
            <a:r>
              <a:rPr lang="en-US" sz="1500" noProof="1">
                <a:solidFill>
                  <a:srgbClr val="C00000"/>
                </a:solidFill>
                <a:latin typeface="Consolas" panose="020B0609020204030204" pitchFamily="49" charset="0"/>
              </a:rPr>
              <a:t>"SELECT name FROM account"</a:t>
            </a:r>
            <a:r>
              <a:rPr lang="en-US" sz="1500" noProof="1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1500" noProof="1">
                <a:solidFill>
                  <a:srgbClr val="009999"/>
                </a:solidFill>
                <a:latin typeface="Consolas" panose="020B0609020204030204" pitchFamily="49" charset="0"/>
              </a:rPr>
              <a:t>null</a:t>
            </a:r>
            <a:r>
              <a:rPr lang="en-US" sz="1500" noProof="1">
                <a:solidFill>
                  <a:schemeClr val="bg1"/>
                </a:solidFill>
                <a:latin typeface="Consolas" panose="020B0609020204030204" pitchFamily="49" charset="0"/>
              </a:rPr>
              <a:t>, [EnableFolding=</a:t>
            </a:r>
            <a:r>
              <a:rPr lang="en-US" sz="1500" noProof="1">
                <a:solidFill>
                  <a:srgbClr val="0000FF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true</a:t>
            </a:r>
            <a:r>
              <a:rPr lang="en-US" sz="1500" noProof="1">
                <a:solidFill>
                  <a:schemeClr val="bg1"/>
                </a:solidFill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en-US" sz="1500" noProof="1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</a:p>
          <a:p>
            <a:pPr marL="0" indent="0">
              <a:buNone/>
            </a:pPr>
            <a:r>
              <a:rPr lang="en-US" sz="1500" noProof="1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500" noProof="1">
                <a:solidFill>
                  <a:schemeClr val="bg1"/>
                </a:solidFill>
                <a:latin typeface="Consolas" panose="020B0609020204030204" pitchFamily="49" charset="0"/>
              </a:rPr>
              <a:t>DataverseSQL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F62146-B3AC-4EA7-91B7-86C41ECA5EA6}"/>
              </a:ext>
            </a:extLst>
          </p:cNvPr>
          <p:cNvSpPr/>
          <p:nvPr/>
        </p:nvSpPr>
        <p:spPr bwMode="auto">
          <a:xfrm>
            <a:off x="4986595" y="4560964"/>
            <a:ext cx="2479040" cy="286173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90E247-4DEF-4A02-B492-BDD1CF3F214F}"/>
              </a:ext>
            </a:extLst>
          </p:cNvPr>
          <p:cNvSpPr/>
          <p:nvPr/>
        </p:nvSpPr>
        <p:spPr bwMode="auto">
          <a:xfrm>
            <a:off x="5108509" y="4601602"/>
            <a:ext cx="2232000" cy="216000"/>
          </a:xfrm>
          <a:prstGeom prst="round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80FF41-51FF-43AE-8197-9379B0AE4CC8}"/>
              </a:ext>
            </a:extLst>
          </p:cNvPr>
          <p:cNvSpPr/>
          <p:nvPr/>
        </p:nvSpPr>
        <p:spPr bwMode="auto">
          <a:xfrm>
            <a:off x="5633446" y="4865813"/>
            <a:ext cx="2536615" cy="216000"/>
          </a:xfrm>
          <a:prstGeom prst="round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0091FEF-1E6D-4C18-A492-468CF46D778B}"/>
              </a:ext>
            </a:extLst>
          </p:cNvPr>
          <p:cNvSpPr/>
          <p:nvPr/>
        </p:nvSpPr>
        <p:spPr bwMode="auto">
          <a:xfrm>
            <a:off x="3317810" y="3447449"/>
            <a:ext cx="725503" cy="196704"/>
          </a:xfrm>
          <a:prstGeom prst="round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D9CF1C0A-198D-456D-987D-E1609CFB161B}"/>
              </a:ext>
            </a:extLst>
          </p:cNvPr>
          <p:cNvSpPr/>
          <p:nvPr/>
        </p:nvSpPr>
        <p:spPr bwMode="auto">
          <a:xfrm>
            <a:off x="5455253" y="3962733"/>
            <a:ext cx="2010382" cy="530869"/>
          </a:xfrm>
          <a:prstGeom prst="wedgeRectCallou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Use the target environment domain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4C14D37C-9E4C-43B3-BC04-AD7E5DFF14A8}"/>
              </a:ext>
            </a:extLst>
          </p:cNvPr>
          <p:cNvSpPr/>
          <p:nvPr/>
        </p:nvSpPr>
        <p:spPr bwMode="auto">
          <a:xfrm>
            <a:off x="4874003" y="5209446"/>
            <a:ext cx="1879135" cy="530869"/>
          </a:xfrm>
          <a:prstGeom prst="wedgeRectCallout">
            <a:avLst>
              <a:gd name="adj1" fmla="val 21226"/>
              <a:gd name="adj2" fmla="val -6668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Use the desired SQL statement</a:t>
            </a:r>
          </a:p>
        </p:txBody>
      </p:sp>
    </p:spTree>
    <p:extLst>
      <p:ext uri="{BB962C8B-B14F-4D97-AF65-F5344CB8AC3E}">
        <p14:creationId xmlns:p14="http://schemas.microsoft.com/office/powerpoint/2010/main" val="31842292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/>
          <a:lstStyle/>
          <a:p>
            <a:r>
              <a:rPr lang="fr-FR"/>
              <a:t>🛠 </a:t>
            </a:r>
            <a:r>
              <a:rPr lang="en-US"/>
              <a:t>Preparing your Dataverse SQL statements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7D52FD3-696C-4688-A50D-49ED5B4D93DA}"/>
              </a:ext>
            </a:extLst>
          </p:cNvPr>
          <p:cNvSpPr txBox="1">
            <a:spLocks/>
          </p:cNvSpPr>
          <p:nvPr/>
        </p:nvSpPr>
        <p:spPr>
          <a:xfrm>
            <a:off x="588263" y="1721223"/>
            <a:ext cx="4712800" cy="30777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SQL Server Management Studio (SSMS)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SQL to query data (Microsoft Dataverse)</a:t>
            </a:r>
            <a:endParaRPr lang="en-US" sz="1400"/>
          </a:p>
          <a:p>
            <a:endParaRPr lang="en-US"/>
          </a:p>
          <a:p>
            <a:r>
              <a:rPr lang="fr-FR" sz="2400">
                <a:cs typeface="Segoe UI"/>
              </a:rPr>
              <a:t>💡 Or use </a:t>
            </a:r>
            <a:r>
              <a:rPr lang="en-US" sz="2400">
                <a:cs typeface="Segoe UI"/>
              </a:rPr>
              <a:t>XrmToolBox and </a:t>
            </a:r>
            <a:br>
              <a:rPr lang="en-US" sz="2400">
                <a:cs typeface="Segoe UI"/>
              </a:rPr>
            </a:br>
            <a:r>
              <a:rPr lang="en-US" sz="2400" b="1">
                <a:latin typeface="Segoe UI Semibold"/>
                <a:cs typeface="Segoe UI"/>
              </a:rPr>
              <a:t>SQL 4 CDS</a:t>
            </a:r>
            <a:r>
              <a:rPr lang="en-US" sz="2400" b="1">
                <a:cs typeface="Segoe UI"/>
              </a:rPr>
              <a:t> </a:t>
            </a:r>
            <a:r>
              <a:rPr lang="en-US" sz="2400">
                <a:cs typeface="Segoe UI"/>
              </a:rPr>
              <a:t>tool for IntelliSense and copy the output M query!</a:t>
            </a:r>
          </a:p>
          <a:p>
            <a:pPr>
              <a:defRPr/>
            </a:pPr>
            <a:r>
              <a:rPr lang="fr-FR" sz="1400">
                <a:solidFill>
                  <a:srgbClr val="FFFFFF"/>
                </a:solidFill>
                <a:latin typeface="Segoe UI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4 CDS XrmToolBox Tool - Mark Carrington</a:t>
            </a:r>
            <a:endParaRPr lang="en-US" sz="140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6559F-FAB3-4B35-B2EF-301B9D62F396}"/>
              </a:ext>
            </a:extLst>
          </p:cNvPr>
          <p:cNvSpPr txBox="1"/>
          <p:nvPr/>
        </p:nvSpPr>
        <p:spPr>
          <a:xfrm>
            <a:off x="1540912" y="514506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Mark Carrington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8E7F90-542C-4FA5-AC75-EFCC6652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3758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Mark Carrington">
            <a:extLst>
              <a:ext uri="{FF2B5EF4-FFF2-40B4-BE49-F238E27FC236}">
                <a16:creationId xmlns:a16="http://schemas.microsoft.com/office/drawing/2014/main" id="{05A5E7C2-A63D-4368-91D3-3CE026AA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087589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CECF3E-AE0B-460F-83F7-DDF896006B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9358" y="1721223"/>
            <a:ext cx="6372642" cy="45000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610902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66" y="3678299"/>
            <a:ext cx="4567230" cy="498598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spc="0">
                <a:latin typeface="Segoe UI Semibold"/>
              </a:rPr>
              <a:t>Developing Power BI for Dataverse + Power Apps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88264" y="1674673"/>
            <a:ext cx="5099104" cy="387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lvl="0">
              <a:spcBef>
                <a:spcPts val="1800"/>
              </a:spcBef>
              <a:buSzPts val="1000"/>
              <a:tabLst>
                <a:tab pos="457200" algn="l"/>
              </a:tabLst>
            </a:pPr>
            <a:r>
              <a:rPr lang="en-US" sz="2800">
                <a:latin typeface="+mj-lt"/>
                <a:ea typeface="Calibri" panose="020F0502020204030204" pitchFamily="34" charset="0"/>
              </a:rPr>
              <a:t>Y</a:t>
            </a:r>
            <a:r>
              <a:rPr lang="en-US" sz="2800">
                <a:effectLst/>
                <a:latin typeface="+mj-lt"/>
                <a:ea typeface="Calibri" panose="020F0502020204030204" pitchFamily="34" charset="0"/>
              </a:rPr>
              <a:t>ouTube video </a:t>
            </a:r>
            <a:br>
              <a:rPr lang="en-US" sz="2800">
                <a:effectLst/>
                <a:ea typeface="Calibri" panose="020F0502020204030204" pitchFamily="34" charset="0"/>
              </a:rPr>
            </a:br>
            <a:r>
              <a:rPr lang="en-US" sz="2400">
                <a:effectLst/>
                <a:ea typeface="Calibri" panose="020F0502020204030204" pitchFamily="34" charset="0"/>
              </a:rPr>
              <a:t>Hands-on presentation, packed with DirectQuery best practices &amp; tips: </a:t>
            </a:r>
            <a:br>
              <a:rPr lang="en-US" sz="2800">
                <a:effectLst/>
                <a:ea typeface="Calibri" panose="020F0502020204030204" pitchFamily="34" charset="0"/>
              </a:rPr>
            </a:br>
            <a:r>
              <a:rPr lang="en-US" sz="1400">
                <a:solidFill>
                  <a:srgbClr val="FFFFFF"/>
                </a:solidFill>
                <a:latin typeface="Segoe UI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fr-FR" sz="1400">
              <a:solidFill>
                <a:srgbClr val="FFFFFF"/>
              </a:solidFill>
              <a:latin typeface="Segoe UI"/>
              <a:cs typeface="Segoe UI"/>
            </a:endParaRPr>
          </a:p>
          <a:p>
            <a:pPr>
              <a:spcBef>
                <a:spcPts val="1800"/>
              </a:spcBef>
              <a:buSzPts val="1000"/>
              <a:tabLst>
                <a:tab pos="457200" algn="l"/>
              </a:tabLst>
            </a:pPr>
            <a:r>
              <a:rPr lang="en-US" sz="2800">
                <a:latin typeface="+mj-lt"/>
              </a:rPr>
              <a:t>Power BI templates</a:t>
            </a:r>
            <a:br>
              <a:rPr lang="en-US" sz="2800">
                <a:effectLst/>
                <a:ea typeface="Calibri" panose="020F0502020204030204" pitchFamily="34" charset="0"/>
              </a:rPr>
            </a:br>
            <a:r>
              <a:rPr lang="en-US" sz="1400">
                <a:solidFill>
                  <a:srgbClr val="FFFFFF"/>
                </a:solidFill>
                <a:latin typeface="Segoe UI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endParaRPr lang="fr-FR" sz="1400">
              <a:solidFill>
                <a:srgbClr val="FFFFFF"/>
              </a:solidFill>
              <a:latin typeface="Segoe UI"/>
              <a:cs typeface="Segoe UI"/>
            </a:endParaRPr>
          </a:p>
          <a:p>
            <a:pPr lvl="0">
              <a:spcBef>
                <a:spcPts val="1800"/>
              </a:spcBef>
              <a:buSzPts val="1000"/>
              <a:tabLst>
                <a:tab pos="457200" algn="l"/>
              </a:tabLst>
            </a:pPr>
            <a:r>
              <a:rPr lang="en-US" sz="2800">
                <a:latin typeface="+mj-lt"/>
              </a:rPr>
              <a:t>PowerPoint deck:</a:t>
            </a:r>
            <a:br>
              <a:rPr lang="en-US" sz="2800">
                <a:effectLst/>
                <a:ea typeface="Calibri" panose="020F0502020204030204" pitchFamily="34" charset="0"/>
              </a:rPr>
            </a:br>
            <a:r>
              <a:rPr lang="en-US" sz="1400">
                <a:solidFill>
                  <a:srgbClr val="FFFFFF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140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lang="fr-FR" sz="1400">
              <a:solidFill>
                <a:srgbClr val="FFFFFF"/>
              </a:solidFill>
              <a:latin typeface="Segoe UI"/>
              <a:cs typeface="Segoe UI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181" y="1880653"/>
            <a:ext cx="6161819" cy="346602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65" y="3179701"/>
            <a:ext cx="8287065" cy="997196"/>
          </a:xfrm>
        </p:spPr>
        <p:txBody>
          <a:bodyPr/>
          <a:lstStyle/>
          <a:p>
            <a:r>
              <a:rPr lang="en-US" b="1"/>
              <a:t>Power BI integration </a:t>
            </a:r>
            <a:br>
              <a:rPr lang="en-US" b="1"/>
            </a:br>
            <a:r>
              <a:rPr lang="en-US" b="1"/>
              <a:t>in Power Apps &amp; Dynamics 365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spc="0">
                <a:latin typeface="Segoe UI Semibold"/>
              </a:rPr>
              <a:t>Training: Design effective reports in Power BI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88264" y="1674673"/>
            <a:ext cx="4908184" cy="430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lvl="0">
              <a:spcBef>
                <a:spcPts val="1200"/>
              </a:spcBef>
              <a:buSzPts val="1000"/>
              <a:tabLst>
                <a:tab pos="457200" algn="l"/>
              </a:tabLst>
            </a:pPr>
            <a:r>
              <a:rPr lang="en-US" sz="1800">
                <a:ea typeface="Calibri" panose="020F0502020204030204" pitchFamily="34" charset="0"/>
              </a:rPr>
              <a:t>This learning path introduces a design process to design and deliver compelling Power BI reports. </a:t>
            </a:r>
          </a:p>
          <a:p>
            <a:pPr lvl="0">
              <a:spcBef>
                <a:spcPts val="1200"/>
              </a:spcBef>
              <a:buSzPts val="1000"/>
              <a:tabLst>
                <a:tab pos="457200" algn="l"/>
              </a:tabLst>
            </a:pPr>
            <a:r>
              <a:rPr lang="en-US" sz="1800">
                <a:ea typeface="Calibri" panose="020F0502020204030204" pitchFamily="34" charset="0"/>
              </a:rPr>
              <a:t>It begins by describing a proven design process created by leading report design experts. </a:t>
            </a:r>
          </a:p>
          <a:p>
            <a:pPr lvl="0">
              <a:spcBef>
                <a:spcPts val="1200"/>
              </a:spcBef>
              <a:buSzPts val="1000"/>
              <a:tabLst>
                <a:tab pos="457200" algn="l"/>
              </a:tabLst>
            </a:pPr>
            <a:r>
              <a:rPr lang="en-US" sz="1800">
                <a:ea typeface="Calibri" panose="020F0502020204030204" pitchFamily="34" charset="0"/>
              </a:rPr>
              <a:t>The process encompasses phases to understand the report users and their requirements, explore pleasing report designs, and develop reports all the way into production.</a:t>
            </a:r>
          </a:p>
          <a:p>
            <a:pPr lvl="0"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1800">
              <a:ea typeface="Calibri" panose="020F0502020204030204" pitchFamily="34" charset="0"/>
            </a:endParaRPr>
          </a:p>
          <a:p>
            <a:pPr>
              <a:spcBef>
                <a:spcPts val="1200"/>
              </a:spcBef>
              <a:buSzPts val="1000"/>
              <a:tabLst>
                <a:tab pos="457200" algn="l"/>
              </a:tabLst>
            </a:pPr>
            <a:r>
              <a:rPr lang="en-US" sz="1800"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effective reports in Power BI - Learn</a:t>
            </a:r>
            <a:endParaRPr lang="en-US" sz="1800">
              <a:latin typeface="Segoe UI" panose="020B0502040204020203" pitchFamily="34" charset="0"/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D78FC47A-1DF0-4318-BDB4-A4D67D3B3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833" y="1674673"/>
            <a:ext cx="6276167" cy="4500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>
                <a:latin typeface="Segoe UI Semibold"/>
              </a:rPr>
              <a:t>Microsoft </a:t>
            </a:r>
            <a:r>
              <a:rPr lang="en-US" sz="3600" spc="0">
                <a:latin typeface="Segoe UI Semibold"/>
              </a:rPr>
              <a:t>Docs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F73EC-04D3-42A7-9934-1A2B775089A4}"/>
              </a:ext>
            </a:extLst>
          </p:cNvPr>
          <p:cNvSpPr txBox="1"/>
          <p:nvPr/>
        </p:nvSpPr>
        <p:spPr>
          <a:xfrm>
            <a:off x="588264" y="1312724"/>
            <a:ext cx="11018520" cy="369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numCol="2">
            <a:noAutofit/>
          </a:bodyPr>
          <a:lstStyle/>
          <a:p>
            <a:pPr marL="0" marR="0" algn="l" rtl="0" eaLnBrk="1" fontAlgn="t" latinLnBrk="0" hangingPunct="1">
              <a:spcBef>
                <a:spcPts val="1800"/>
              </a:spcBef>
              <a:spcAft>
                <a:spcPts val="0"/>
              </a:spcAft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</a:rPr>
              <a:t>Use SQL to query data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  <a:hlinkClick r:id="rId3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</a:rPr>
              <a:t>)</a:t>
            </a:r>
            <a:endParaRPr lang="fr-FR" sz="1400">
              <a:latin typeface="+mj-lt"/>
            </a:endParaRPr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How Dataverse SQL differs from Transact-SQL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4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>
              <a:solidFill>
                <a:srgbClr val="FFFFFF"/>
              </a:solidFill>
            </a:endParaRPr>
          </a:p>
          <a:p>
            <a:pPr marR="0" algn="l" rtl="0" eaLnBrk="1" fontAlgn="t" latinLnBrk="0" hangingPunct="1">
              <a:spcBef>
                <a:spcPts val="1800"/>
              </a:spcBef>
              <a:spcAft>
                <a:spcPts val="0"/>
              </a:spcAft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</a:rPr>
              <a:t>Use Power BI with Dataverse</a:t>
            </a:r>
            <a:endParaRPr lang="fr-FR" sz="1400">
              <a:latin typeface="+mj-lt"/>
            </a:endParaRPr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Overview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5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View table data in Power BI Desktop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6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Power Query Dataverse connector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7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 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Visualize your data quickly from Power Apps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8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 i="0" u="none" strike="noStrike">
              <a:effectLst/>
            </a:endParaRPr>
          </a:p>
          <a:p>
            <a:pPr fontAlgn="t">
              <a:spcBef>
                <a:spcPts val="1800"/>
              </a:spcBef>
            </a:pPr>
            <a:r>
              <a:rPr lang="en-US" sz="1400">
                <a:solidFill>
                  <a:srgbClr val="FFFFFF"/>
                </a:solidFill>
                <a:latin typeface="+mj-lt"/>
              </a:rPr>
              <a:t>Embedding Power BI into Power Apps</a:t>
            </a:r>
            <a:endParaRPr lang="fr-FR" sz="1400">
              <a:solidFill>
                <a:srgbClr val="FFFFFF"/>
              </a:solidFill>
              <a:latin typeface="+mj-lt"/>
            </a:endParaRPr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Create or edit a Power BI embedded system dashboard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9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Add or edit Power BI visualizations on your dashboard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0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Embed a Power BI report in a model-driven app main form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1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Power BI tile control in Power Apps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2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 i="0" u="none" strike="noStrike">
              <a:effectLst/>
            </a:endParaRPr>
          </a:p>
          <a:p>
            <a:pPr marL="0" marR="0" algn="l" rtl="0" eaLnBrk="1" fontAlgn="t" latinLnBrk="0" hangingPunct="1">
              <a:spcBef>
                <a:spcPts val="1800"/>
              </a:spcBef>
              <a:spcAft>
                <a:spcPts val="0"/>
              </a:spcAft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</a:rPr>
              <a:t>Embedding Power BI into Dynamics 365 F&amp;O apps</a:t>
            </a:r>
            <a:endParaRPr lang="fr-FR" sz="1400">
              <a:latin typeface="+mj-lt"/>
            </a:endParaRPr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Analytical Workspaces (using Power BI Embedded)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3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Power BI Embedded integration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4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Customize embedded reports in analytical workspaces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5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en-US" sz="1400">
              <a:solidFill>
                <a:srgbClr val="FFFFFF"/>
              </a:solidFill>
            </a:endParaRPr>
          </a:p>
          <a:p>
            <a:pPr marL="0" marR="0" algn="l" rtl="0" eaLnBrk="1" fontAlgn="t" latinLnBrk="0" hangingPunct="1">
              <a:spcBef>
                <a:spcPts val="1800"/>
              </a:spcBef>
              <a:spcAft>
                <a:spcPts val="0"/>
              </a:spcAft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</a:rPr>
              <a:t>Power BI DirectQuery</a:t>
            </a:r>
            <a:endParaRPr lang="fr-FR" sz="1400">
              <a:latin typeface="+mj-lt"/>
            </a:endParaRPr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DirectQuery model guidance in Power BI Desktop 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6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DirectQuery model troubleshooting in Power BI Desktop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7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 i="0" u="none" strike="noStrike">
              <a:effectLst/>
            </a:endParaRPr>
          </a:p>
          <a:p>
            <a:pPr marL="0" marR="0" algn="l" rtl="0" eaLnBrk="1" fontAlgn="t" latinLnBrk="0" hangingPunct="1">
              <a:spcBef>
                <a:spcPts val="1800"/>
              </a:spcBef>
              <a:spcAft>
                <a:spcPts val="0"/>
              </a:spcAft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</a:rPr>
              <a:t>Use Power Automate in Power BI</a:t>
            </a:r>
            <a:endParaRPr lang="fr-FR" sz="1400">
              <a:latin typeface="+mj-lt"/>
            </a:endParaRPr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Create a Power Automate visual for Power BI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8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 i="0" u="none" strike="noStrike">
              <a:effectLst/>
            </a:endParaRPr>
          </a:p>
          <a:p>
            <a:pPr marL="0" marR="0" algn="l" rtl="0" eaLnBrk="1" fontAlgn="t" latinLnBrk="0" hangingPunct="1">
              <a:spcBef>
                <a:spcPts val="1800"/>
              </a:spcBef>
              <a:spcAft>
                <a:spcPts val="0"/>
              </a:spcAft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</a:rPr>
              <a:t>Use Power Apps in Power BI</a:t>
            </a:r>
            <a:endParaRPr lang="fr-FR" sz="1400">
              <a:latin typeface="+mj-lt"/>
            </a:endParaRPr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Power Apps visual for Power BI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9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 i="0" u="none" strike="noStrike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078668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8576-60E8-4092-B6A8-3104765B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Road to Power BI success in your apps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FCA4A5DB-96D3-4552-8099-BFBEB2375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651414"/>
              </p:ext>
            </p:extLst>
          </p:nvPr>
        </p:nvGraphicFramePr>
        <p:xfrm>
          <a:off x="1407253" y="1512626"/>
          <a:ext cx="10478279" cy="505746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63290">
                  <a:extLst>
                    <a:ext uri="{9D8B030D-6E8A-4147-A177-3AD203B41FA5}">
                      <a16:colId xmlns:a16="http://schemas.microsoft.com/office/drawing/2014/main" val="1090872345"/>
                    </a:ext>
                  </a:extLst>
                </a:gridCol>
                <a:gridCol w="9814989">
                  <a:extLst>
                    <a:ext uri="{9D8B030D-6E8A-4147-A177-3AD203B41FA5}">
                      <a16:colId xmlns:a16="http://schemas.microsoft.com/office/drawing/2014/main" val="3669979146"/>
                    </a:ext>
                  </a:extLst>
                </a:gridCol>
              </a:tblGrid>
              <a:tr h="559566"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/>
                        <a:t>Define what the report should help </a:t>
                      </a:r>
                      <a:r>
                        <a:rPr lang="en-US" sz="1600">
                          <a:latin typeface="+mj-lt"/>
                        </a:rPr>
                        <a:t>solve</a:t>
                      </a:r>
                      <a:r>
                        <a:rPr lang="en-US" sz="1600"/>
                        <a:t> or </a:t>
                      </a:r>
                      <a:r>
                        <a:rPr lang="en-US" sz="1600">
                          <a:latin typeface="+mj-lt"/>
                        </a:rPr>
                        <a:t>analyze </a:t>
                      </a:r>
                      <a:r>
                        <a:rPr 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the intended </a:t>
                      </a:r>
                      <a:r>
                        <a:rPr lang="en-US" sz="16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audience</a:t>
                      </a:r>
                      <a:r>
                        <a:rPr 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 will determine the report type (Dashboard, Analytical, Operational…)</a:t>
                      </a:r>
                    </a:p>
                  </a:txBody>
                  <a:tcPr marL="93260" marR="93260" marT="46630" marB="4663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214644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/>
                        <a:t>Define the </a:t>
                      </a:r>
                      <a:r>
                        <a:rPr lang="en-US" sz="1600">
                          <a:latin typeface="+mj-lt"/>
                        </a:rPr>
                        <a:t>underlying data model </a:t>
                      </a:r>
                      <a:r>
                        <a:rPr lang="en-US" sz="1600"/>
                        <a:t>that will support the report.</a:t>
                      </a: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586736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/>
                        <a:t>Assess </a:t>
                      </a:r>
                      <a:r>
                        <a:rPr lang="en-US" sz="1600">
                          <a:latin typeface="+mj-lt"/>
                        </a:rPr>
                        <a:t>how the data should be accessed </a:t>
                      </a:r>
                      <a:r>
                        <a:rPr lang="en-US" sz="1600"/>
                        <a:t>(directly through Dataverse or through Azure Synapse, etc.)</a:t>
                      </a: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594816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>
                          <a:latin typeface="+mj-lt"/>
                        </a:rPr>
                        <a:t>Build the report </a:t>
                      </a:r>
                      <a:r>
                        <a:rPr lang="en-US" sz="1600"/>
                        <a:t>and choose visuals that will highlight key information surfaced in the report.</a:t>
                      </a: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52842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>
                          <a:latin typeface="+mj-lt"/>
                        </a:rPr>
                        <a:t>Publish the report </a:t>
                      </a:r>
                      <a:r>
                        <a:rPr lang="en-US" sz="1600"/>
                        <a:t>to the Power BI service and </a:t>
                      </a:r>
                      <a:r>
                        <a:rPr lang="en-US" sz="1600">
                          <a:latin typeface="+mj-lt"/>
                        </a:rPr>
                        <a:t>configure the connections </a:t>
                      </a:r>
                      <a:r>
                        <a:rPr lang="en-US" sz="1600"/>
                        <a:t>(refresh, DirectQuery settings…)</a:t>
                      </a: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048870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>
                          <a:latin typeface="+mj-lt"/>
                        </a:rPr>
                        <a:t>Share the report </a:t>
                      </a:r>
                      <a:r>
                        <a:rPr lang="en-US" sz="1600"/>
                        <a:t>so that it’s accessible by the target users.</a:t>
                      </a: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88424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>
                          <a:latin typeface="+mj-lt"/>
                        </a:rPr>
                        <a:t>Embed the report </a:t>
                      </a:r>
                      <a:r>
                        <a:rPr lang="en-US" sz="1600"/>
                        <a:t>into your apps in the relevant places (dashboard, form…)</a:t>
                      </a: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810223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>
                          <a:latin typeface="+mj-lt"/>
                        </a:rPr>
                        <a:t>Deploy your apps </a:t>
                      </a:r>
                      <a:r>
                        <a:rPr lang="en-US" sz="1600"/>
                        <a:t>and reports (Application Lifecycle Management)</a:t>
                      </a: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595339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Iterate</a:t>
                      </a:r>
                      <a:r>
                        <a:rPr lang="en-US" sz="1600"/>
                        <a:t>: either evolve the original dataset or create new queries supporting new business insights.</a:t>
                      </a:r>
                    </a:p>
                  </a:txBody>
                  <a:tcPr marL="93260" marR="93260" marT="46630" marB="4663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912842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98D44CC-52F2-4068-A902-D83CE4D38FFC}"/>
              </a:ext>
            </a:extLst>
          </p:cNvPr>
          <p:cNvGrpSpPr/>
          <p:nvPr/>
        </p:nvGrpSpPr>
        <p:grpSpPr>
          <a:xfrm>
            <a:off x="585217" y="1512627"/>
            <a:ext cx="705565" cy="5036090"/>
            <a:chOff x="355391" y="1038758"/>
            <a:chExt cx="705565" cy="50360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D827A5-F393-46A8-999B-919D4302E8A7}"/>
                </a:ext>
              </a:extLst>
            </p:cNvPr>
            <p:cNvSpPr/>
            <p:nvPr/>
          </p:nvSpPr>
          <p:spPr bwMode="auto">
            <a:xfrm>
              <a:off x="375959" y="1038758"/>
              <a:ext cx="684991" cy="503609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Graphic 12" descr="Play">
              <a:extLst>
                <a:ext uri="{FF2B5EF4-FFF2-40B4-BE49-F238E27FC236}">
                  <a16:creationId xmlns:a16="http://schemas.microsoft.com/office/drawing/2014/main" id="{EE8DA1B5-8C1F-4F1F-AA0D-359D470C2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422526" y="1038758"/>
              <a:ext cx="591864" cy="591864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302984-B5C4-499D-88C9-A036AF0A6C2B}"/>
                </a:ext>
              </a:extLst>
            </p:cNvPr>
            <p:cNvCxnSpPr>
              <a:cxnSpLocks/>
            </p:cNvCxnSpPr>
            <p:nvPr/>
          </p:nvCxnSpPr>
          <p:spPr>
            <a:xfrm>
              <a:off x="375959" y="1038758"/>
              <a:ext cx="0" cy="4988545"/>
            </a:xfrm>
            <a:prstGeom prst="line">
              <a:avLst/>
            </a:prstGeom>
            <a:ln w="22225">
              <a:solidFill>
                <a:schemeClr val="tx2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154F08F-964A-4A03-9E4A-BAC61D060D36}"/>
                </a:ext>
              </a:extLst>
            </p:cNvPr>
            <p:cNvCxnSpPr>
              <a:cxnSpLocks/>
            </p:cNvCxnSpPr>
            <p:nvPr/>
          </p:nvCxnSpPr>
          <p:spPr>
            <a:xfrm>
              <a:off x="1060956" y="1038758"/>
              <a:ext cx="0" cy="5036090"/>
            </a:xfrm>
            <a:prstGeom prst="line">
              <a:avLst/>
            </a:prstGeom>
            <a:ln w="22225">
              <a:solidFill>
                <a:schemeClr val="tx2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917FCC-DDF4-4FD6-9B64-0516A6C2221B}"/>
                </a:ext>
              </a:extLst>
            </p:cNvPr>
            <p:cNvSpPr txBox="1"/>
            <p:nvPr/>
          </p:nvSpPr>
          <p:spPr>
            <a:xfrm>
              <a:off x="355391" y="5442528"/>
              <a:ext cx="4870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>
                  <a:solidFill>
                    <a:schemeClr val="tx2"/>
                  </a:solidFill>
                </a:rPr>
                <a:t>🏁</a:t>
              </a:r>
            </a:p>
          </p:txBody>
        </p:sp>
      </p:grp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D4588B4-DCAE-449C-B507-85FA75C1FD9B}"/>
              </a:ext>
            </a:extLst>
          </p:cNvPr>
          <p:cNvSpPr txBox="1">
            <a:spLocks/>
          </p:cNvSpPr>
          <p:nvPr/>
        </p:nvSpPr>
        <p:spPr>
          <a:xfrm>
            <a:off x="12141806" y="6983220"/>
            <a:ext cx="142667" cy="1384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marL="0" algn="ctr" defTabSz="932742" rtl="0" eaLnBrk="1" latinLnBrk="0" hangingPunct="1">
              <a:defRPr lang="en-US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" name="Graphic 17" descr="Arrow circle">
            <a:extLst>
              <a:ext uri="{FF2B5EF4-FFF2-40B4-BE49-F238E27FC236}">
                <a16:creationId xmlns:a16="http://schemas.microsoft.com/office/drawing/2014/main" id="{CC42B4F5-2660-4C25-BF25-80A88276F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6540" y="2558715"/>
            <a:ext cx="4563004" cy="456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362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8576-60E8-4092-B6A8-3104765BF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 in Power Apps &amp; Dynamics 365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993533"/>
              </p:ext>
            </p:extLst>
          </p:nvPr>
        </p:nvGraphicFramePr>
        <p:xfrm>
          <a:off x="585207" y="1468800"/>
          <a:ext cx="11018525" cy="3920400"/>
        </p:xfrm>
        <a:graphic>
          <a:graphicData uri="http://schemas.openxmlformats.org/drawingml/2006/table">
            <a:tbl>
              <a:tblPr firstRow="1" firstCol="1" bandRow="1"/>
              <a:tblGrid>
                <a:gridCol w="2108284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267339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1530220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9817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455575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  <a:gridCol w="1958935">
                  <a:extLst>
                    <a:ext uri="{9D8B030D-6E8A-4147-A177-3AD203B41FA5}">
                      <a16:colId xmlns:a16="http://schemas.microsoft.com/office/drawing/2014/main" val="2906496079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noProof="0"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noProof="0"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0000" lvl="1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u="none" strike="noStrike" noProof="0">
                          <a:effectLst/>
                          <a:latin typeface="+mj-lt"/>
                        </a:rPr>
                      </a:b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Report</a:t>
                      </a: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0000" lvl="1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u="none" strike="noStrike" noProof="0">
                          <a:effectLst/>
                          <a:latin typeface="+mj-lt"/>
                        </a:rPr>
                      </a:b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Dashboard</a:t>
                      </a: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0000" lvl="1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u="none" strike="noStrike" noProof="0">
                          <a:effectLst/>
                          <a:latin typeface="+mj-lt"/>
                        </a:rPr>
                      </a:b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Tile</a:t>
                      </a: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0000" lvl="1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noProof="0">
                          <a:effectLst/>
                          <a:latin typeface="+mj-lt"/>
                        </a:rPr>
                        <a:t>Power BI Quick Create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41209">
                <a:tc rowSpan="7">
                  <a:txBody>
                    <a:bodyPr/>
                    <a:lstStyle/>
                    <a:p>
                      <a:pPr lvl="1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System dashboard</a:t>
                      </a: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8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8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4120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Personal dashboard</a:t>
                      </a: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  <a:endParaRPr lang="en-US" sz="1800" b="1" i="0" u="none" strike="noStrike" noProof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8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8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4120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Main form</a:t>
                      </a: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8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412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noProof="0">
                          <a:effectLst/>
                          <a:latin typeface="+mj-lt"/>
                        </a:rPr>
                        <a:t>View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519231"/>
                  </a:ext>
                </a:extLst>
              </a:tr>
              <a:tr h="24120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noProof="0">
                          <a:effectLst/>
                          <a:latin typeface="+mj-lt"/>
                        </a:rPr>
                        <a:t>Custom 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4120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Canvas app</a:t>
                      </a: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8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4120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noProof="0"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8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8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8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  <a:tr h="422116">
                <a:tc>
                  <a:txBody>
                    <a:bodyPr/>
                    <a:lstStyle/>
                    <a:p>
                      <a:pPr lvl="1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noProof="0">
                          <a:effectLst/>
                          <a:latin typeface="+mj-lt"/>
                        </a:rPr>
                        <a:t>Dynamics 365 F&amp;O apps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Workspace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3145"/>
                  </a:ext>
                </a:extLst>
              </a:tr>
            </a:tbl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132959D1-6E9B-4439-906A-A2EAE2F3F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386" y="4894310"/>
            <a:ext cx="360000" cy="360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BCEC835-8717-4E85-8B00-BAEDF6A6C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8386" y="3302344"/>
            <a:ext cx="360000" cy="36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E6A5C16-16E2-435B-BF1C-3AEB6AEBB0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21035" y="1656891"/>
            <a:ext cx="360000" cy="36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B308B59-F4E3-4EDD-84BE-2BDF8D5768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2180" y="1666031"/>
            <a:ext cx="360000" cy="36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DB0BF09-41F2-4331-8F3C-D339D522B0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35333" y="1656891"/>
            <a:ext cx="360000" cy="36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576D98A-583F-4F53-893E-A106DD81F3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29155" y="1656891"/>
            <a:ext cx="360000" cy="360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F26498-BDDE-4B81-8C4A-266449C1FB50}"/>
              </a:ext>
            </a:extLst>
          </p:cNvPr>
          <p:cNvSpPr txBox="1">
            <a:spLocks/>
          </p:cNvSpPr>
          <p:nvPr/>
        </p:nvSpPr>
        <p:spPr>
          <a:xfrm>
            <a:off x="585212" y="5519990"/>
            <a:ext cx="11018520" cy="1091682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Considerations:</a:t>
            </a:r>
          </a:p>
          <a:p>
            <a:r>
              <a:rPr lang="en-US" sz="2400"/>
              <a:t>Only system dashboards support environment variables (better ALM)</a:t>
            </a:r>
          </a:p>
        </p:txBody>
      </p:sp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8576-60E8-4092-B6A8-3104765BF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242288"/>
              </p:ext>
            </p:extLst>
          </p:nvPr>
        </p:nvGraphicFramePr>
        <p:xfrm>
          <a:off x="586740" y="1481853"/>
          <a:ext cx="11018521" cy="1265142"/>
        </p:xfrm>
        <a:graphic>
          <a:graphicData uri="http://schemas.openxmlformats.org/drawingml/2006/table">
            <a:tbl>
              <a:tblPr firstRow="1" firstCol="1" bandRow="1"/>
              <a:tblGrid>
                <a:gridCol w="3030221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994150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994150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 Component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lv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545142">
                <a:tc>
                  <a:txBody>
                    <a:bodyPr/>
                    <a:lstStyle/>
                    <a:p>
                      <a:pPr lvl="1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✓</a:t>
                      </a: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✓</a:t>
                      </a: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F11C5D21-0391-4F27-9256-E6B569549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918" y="2299020"/>
            <a:ext cx="360000" cy="36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466BDE2-AB5F-4FAD-88CB-D8AC25E5E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1741" y="1667221"/>
            <a:ext cx="360000" cy="36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3F27910-CD7D-4B23-B306-263618CE36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9032" y="1686969"/>
            <a:ext cx="360000" cy="360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57A3EF-8FB0-4E82-9E69-2BE6B6D4FBB7}"/>
              </a:ext>
            </a:extLst>
          </p:cNvPr>
          <p:cNvSpPr txBox="1">
            <a:spLocks/>
          </p:cNvSpPr>
          <p:nvPr/>
        </p:nvSpPr>
        <p:spPr>
          <a:xfrm>
            <a:off x="586740" y="3023588"/>
            <a:ext cx="11018520" cy="214744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Considerations:</a:t>
            </a:r>
          </a:p>
          <a:p>
            <a:r>
              <a:rPr lang="en-US" sz="2400"/>
              <a:t>Power Automate cloud flows need to be deployed in the default environment.</a:t>
            </a:r>
          </a:p>
          <a:p>
            <a:r>
              <a:rPr lang="en-US" sz="2400"/>
              <a:t>The maximum number of records that can be passed from Power BI to Power Apps visual is limited to 1000.</a:t>
            </a:r>
          </a:p>
        </p:txBody>
      </p:sp>
    </p:spTree>
    <p:extLst>
      <p:ext uri="{BB962C8B-B14F-4D97-AF65-F5344CB8AC3E}">
        <p14:creationId xmlns:p14="http://schemas.microsoft.com/office/powerpoint/2010/main" val="4984688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8576-60E8-4092-B6A8-3104765B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Power BI access &amp; licensing 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51DE0A0-DBE6-4E91-A218-CC4A76E02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892" y="4209755"/>
            <a:ext cx="540000" cy="54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972E4F3-DCB0-4CF2-84EF-BDC7DB820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892" y="2382592"/>
            <a:ext cx="540000" cy="540000"/>
          </a:xfrm>
          <a:prstGeom prst="rect">
            <a:avLst/>
          </a:prstGeom>
        </p:spPr>
      </p:pic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76093D98-8079-4758-95D9-E559FF5669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17548" y="2382592"/>
            <a:ext cx="10281619" cy="3816429"/>
          </a:xfrm>
        </p:spPr>
        <p:txBody>
          <a:bodyPr/>
          <a:lstStyle/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>
                <a:latin typeface="+mj-lt"/>
              </a:rPr>
              <a:t>Managing user access to Power BI reports and dashboards</a:t>
            </a:r>
          </a:p>
          <a:p>
            <a:pPr lvl="1">
              <a:spcBef>
                <a:spcPts val="600"/>
              </a:spcBef>
            </a:pPr>
            <a:r>
              <a:rPr lang="en-US"/>
              <a:t>Power BI reports and dashboards need to be shared with the users or Azure Active Directory (AAD) groups who need to access them.</a:t>
            </a:r>
          </a:p>
          <a:p>
            <a:pPr lvl="1">
              <a:spcBef>
                <a:spcPts val="600"/>
              </a:spcBef>
            </a:pPr>
            <a:r>
              <a:rPr lang="en-US"/>
              <a:t>This must be done independently from the Power Apps or Dynamics 365 configuration.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>
                <a:latin typeface="+mj-lt"/>
              </a:rPr>
              <a:t>Power BI licensing requirements</a:t>
            </a:r>
          </a:p>
          <a:p>
            <a:pPr marL="0" lvl="1" indent="0">
              <a:buNone/>
            </a:pPr>
            <a:r>
              <a:rPr lang="en-US"/>
              <a:t>A Power BI report or dashboard stored in a workspace can be accessed either by:</a:t>
            </a:r>
          </a:p>
          <a:p>
            <a:pPr lvl="2"/>
            <a:r>
              <a:rPr lang="en-US" sz="2000"/>
              <a:t>An authenticated AAD user with either a Power BI Pro or Premium per user license</a:t>
            </a:r>
          </a:p>
          <a:p>
            <a:pPr lvl="2"/>
            <a:r>
              <a:rPr lang="en-US" sz="2000"/>
              <a:t>Any authenticated AAD users, if the report is stored in a Power BI workspace associated with a Premium capacity.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70901D-261D-4DE8-B8C1-B7CB1E3E6E0C}"/>
              </a:ext>
            </a:extLst>
          </p:cNvPr>
          <p:cNvSpPr txBox="1"/>
          <p:nvPr/>
        </p:nvSpPr>
        <p:spPr>
          <a:xfrm>
            <a:off x="491801" y="1158098"/>
            <a:ext cx="11208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400">
                <a:cs typeface="Segoe UI" panose="020B0502040204020203" pitchFamily="34" charset="0"/>
              </a:rPr>
              <a:t>In most cases (for example for reports embedded in system dashboards or in forms), the Power BI reports are published to a Power BI workspace.</a:t>
            </a:r>
          </a:p>
        </p:txBody>
      </p:sp>
    </p:spTree>
    <p:extLst>
      <p:ext uri="{BB962C8B-B14F-4D97-AF65-F5344CB8AC3E}">
        <p14:creationId xmlns:p14="http://schemas.microsoft.com/office/powerpoint/2010/main" val="11869665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/>
          <a:lstStyle/>
          <a:p>
            <a:r>
              <a:rPr lang="en-US"/>
              <a:t>🤩 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332661" cy="3360920"/>
          </a:xfrm>
        </p:spPr>
        <p:txBody>
          <a:bodyPr/>
          <a:lstStyle/>
          <a:p>
            <a:r>
              <a:rPr lang="en-US"/>
              <a:t>Welcome your app users with user-contextualized insights.</a:t>
            </a:r>
          </a:p>
          <a:p>
            <a:endParaRPr lang="en-US"/>
          </a:p>
          <a:p>
            <a:r>
              <a:rPr lang="fr-FR" sz="2400"/>
              <a:t>💡 </a:t>
            </a:r>
            <a:r>
              <a:rPr lang="en-US" sz="2400"/>
              <a:t>Let users act on the presented data by integrating cloud flows and canvas app visuals.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838190-B4FA-4677-844A-0A72AF8B8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10" y="1706343"/>
            <a:ext cx="6673890" cy="450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EC886-4E0E-47A7-B171-8C4038FF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233" y="1665452"/>
            <a:ext cx="6620499" cy="4464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545469" cy="553998"/>
          </a:xfrm>
        </p:spPr>
        <p:txBody>
          <a:bodyPr/>
          <a:lstStyle/>
          <a:p>
            <a:r>
              <a:rPr lang="en-US"/>
              <a:t>🤩 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872282"/>
            <a:ext cx="4307587" cy="2917722"/>
          </a:xfrm>
        </p:spPr>
        <p:txBody>
          <a:bodyPr/>
          <a:lstStyle/>
          <a:p>
            <a:r>
              <a:rPr lang="en-US" sz="2800"/>
              <a:t>Reports in forms can be contextualized to the record, offering a 360 view.</a:t>
            </a:r>
          </a:p>
          <a:p>
            <a:endParaRPr lang="en-US" sz="2400"/>
          </a:p>
          <a:p>
            <a:r>
              <a:rPr lang="fr-FR" sz="2400"/>
              <a:t>💡 </a:t>
            </a:r>
            <a:r>
              <a:rPr lang="en-US" sz="240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D365 template">
  <a:themeElements>
    <a:clrScheme name="Microsoft D365">
      <a:dk1>
        <a:srgbClr val="000000"/>
      </a:dk1>
      <a:lt1>
        <a:srgbClr val="FFFFFF"/>
      </a:lt1>
      <a:dk2>
        <a:srgbClr val="0A1B45"/>
      </a:dk2>
      <a:lt2>
        <a:srgbClr val="FFFFFF"/>
      </a:lt2>
      <a:accent1>
        <a:srgbClr val="0078D4"/>
      </a:accent1>
      <a:accent2>
        <a:srgbClr val="770180"/>
      </a:accent2>
      <a:accent3>
        <a:srgbClr val="1392B4"/>
      </a:accent3>
      <a:accent4>
        <a:srgbClr val="FFB900"/>
      </a:accent4>
      <a:accent5>
        <a:srgbClr val="D83B01"/>
      </a:accent5>
      <a:accent6>
        <a:srgbClr val="EAE4DC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Microsoft_D365_Template_v09  -  Read-Only" id="{2D57D977-5F8F-4C2B-9746-7D70A251AB29}" vid="{C2060AB1-A179-414A-B11F-06D63BDFD6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7B1EFA5ACAC548A8933514394639C7" ma:contentTypeVersion="7" ma:contentTypeDescription="Create a new document." ma:contentTypeScope="" ma:versionID="4096b51ecae5610fea0934fd2c9af172">
  <xsd:schema xmlns:xsd="http://www.w3.org/2001/XMLSchema" xmlns:xs="http://www.w3.org/2001/XMLSchema" xmlns:p="http://schemas.microsoft.com/office/2006/metadata/properties" xmlns:ns2="c9e92f90-8dd8-48fa-bc80-6d5339f7ac2f" xmlns:ns3="815855d2-0cb5-4c81-bf7b-a48b3c2b6ca5" targetNamespace="http://schemas.microsoft.com/office/2006/metadata/properties" ma:root="true" ma:fieldsID="46ec35440e2ec6e4c8c198a14c6334fa" ns2:_="" ns3:_="">
    <xsd:import namespace="c9e92f90-8dd8-48fa-bc80-6d5339f7ac2f"/>
    <xsd:import namespace="815855d2-0cb5-4c81-bf7b-a48b3c2b6c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92f90-8dd8-48fa-bc80-6d5339f7ac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5855d2-0cb5-4c81-bf7b-a48b3c2b6ca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815855d2-0cb5-4c81-bf7b-a48b3c2b6ca5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c9e92f90-8dd8-48fa-bc80-6d5339f7ac2f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543E25E-6374-4ACF-9AF7-53B27C8E9261}">
  <ds:schemaRefs>
    <ds:schemaRef ds:uri="815855d2-0cb5-4c81-bf7b-a48b3c2b6ca5"/>
    <ds:schemaRef ds:uri="c9e92f90-8dd8-48fa-bc80-6d5339f7ac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Dynamics_365_PowerPoint_template (1)</Template>
  <TotalTime>0</TotalTime>
  <Words>2844</Words>
  <Application>Microsoft Office PowerPoint</Application>
  <PresentationFormat>Widescreen</PresentationFormat>
  <Paragraphs>391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Consolas</vt:lpstr>
      <vt:lpstr>Segoe UI</vt:lpstr>
      <vt:lpstr>Segoe UI Semibold</vt:lpstr>
      <vt:lpstr>Wingdings</vt:lpstr>
      <vt:lpstr>Microsoft D365 template</vt:lpstr>
      <vt:lpstr>Dynamics 365 FastTrack Architecture Insights</vt:lpstr>
      <vt:lpstr>Agenda</vt:lpstr>
      <vt:lpstr>Power BI integration  in Power Apps &amp; Dynamics 365</vt:lpstr>
      <vt:lpstr>Road to Power BI success in your apps</vt:lpstr>
      <vt:lpstr>Power BI in Power Apps &amp; Dynamics 365</vt:lpstr>
      <vt:lpstr>Power Apps and Power Automate in Power BI</vt:lpstr>
      <vt:lpstr>Power BI access &amp; licensing </vt:lpstr>
      <vt:lpstr>🤩 Displaying a Power BI report in a dashboard</vt:lpstr>
      <vt:lpstr>🤩 Displaying a Power BI report in a main form</vt:lpstr>
      <vt:lpstr>🤩 Explore data with Power BI Quick Create</vt:lpstr>
      <vt:lpstr>🤩 Displaying a Power BI report in a workspace</vt:lpstr>
      <vt:lpstr>🤯 Make reports interactive with      Power Automate</vt:lpstr>
      <vt:lpstr>🤯 Make reports interactive with      Power Apps</vt:lpstr>
      <vt:lpstr>🛠 Embedding a Power BI report into a dashboard</vt:lpstr>
      <vt:lpstr>🛠 Embedding a Power BI report into a main form</vt:lpstr>
      <vt:lpstr>Reporting options on Dataverse data</vt:lpstr>
      <vt:lpstr>Reporting options on Dataverse data</vt:lpstr>
      <vt:lpstr>Import Mode VS DirectQuery</vt:lpstr>
      <vt:lpstr>Dataverse connector in Power Query</vt:lpstr>
      <vt:lpstr>Azure Synapse Link for Dataverse </vt:lpstr>
      <vt:lpstr>Which connection is ‘right’ for my use case? </vt:lpstr>
      <vt:lpstr>Using the Dataverse connector</vt:lpstr>
      <vt:lpstr>Using the Dataverse connector in Power BI</vt:lpstr>
      <vt:lpstr>🤩 Dataverse connector in Power BI</vt:lpstr>
      <vt:lpstr>🤩 Using a blank query to use Dataverse SQL</vt:lpstr>
      <vt:lpstr>🛠 Using a SQL query with the Dataverse connector</vt:lpstr>
      <vt:lpstr>🛠 Preparing your Dataverse SQL statements</vt:lpstr>
      <vt:lpstr>Resources</vt:lpstr>
      <vt:lpstr>Developing Power BI for Dataverse + Power Apps</vt:lpstr>
      <vt:lpstr>Training: Design effective reports in Power BI</vt:lpstr>
      <vt:lpstr>Microsoft Docs</vt:lpstr>
      <vt:lpstr>Thank you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FastTrack Architecture Insights - Create real-time and contextualized Power BI reports in your apps</dc:title>
  <dc:subject>&lt;Event name&gt;</dc:subject>
  <dc:creator>Henry.Jammes@microsoft.com</dc:creator>
  <cp:keywords/>
  <dc:description/>
  <cp:lastModifiedBy>Henry Jammes</cp:lastModifiedBy>
  <cp:revision>2</cp:revision>
  <dcterms:created xsi:type="dcterms:W3CDTF">2021-09-20T17:23:05Z</dcterms:created>
  <dcterms:modified xsi:type="dcterms:W3CDTF">2022-01-24T11:43:21Z</dcterms:modified>
  <cp:category>Microsoft D365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0x010100FB7B1EFA5ACAC548A8933514394639C7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</Properties>
</file>